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8" r:id="rId11"/>
    <p:sldId id="270" r:id="rId12"/>
    <p:sldId id="269" r:id="rId13"/>
    <p:sldId id="266" r:id="rId14"/>
    <p:sldId id="267" r:id="rId15"/>
    <p:sldId id="271" r:id="rId16"/>
    <p:sldId id="272" r:id="rId17"/>
    <p:sldId id="273" r:id="rId18"/>
    <p:sldId id="274" r:id="rId19"/>
    <p:sldId id="265"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96" r:id="rId33"/>
    <p:sldId id="287" r:id="rId34"/>
    <p:sldId id="288" r:id="rId35"/>
    <p:sldId id="289" r:id="rId36"/>
    <p:sldId id="290" r:id="rId37"/>
    <p:sldId id="291" r:id="rId38"/>
    <p:sldId id="292" r:id="rId39"/>
    <p:sldId id="293" r:id="rId40"/>
    <p:sldId id="294" r:id="rId41"/>
    <p:sldId id="295" r:id="rId42"/>
  </p:sldIdLst>
  <p:sldSz cx="14630400" cy="8229600"/>
  <p:notesSz cx="8229600" cy="14630400"/>
  <p:embeddedFontLst>
    <p:embeddedFont>
      <p:font typeface="Algerian" panose="04020705040A02060702" pitchFamily="82" charset="0"/>
      <p:regular r:id="rId44"/>
    </p:embeddedFont>
    <p:embeddedFont>
      <p:font typeface="Lato" panose="020F0502020204030203" pitchFamily="34" charset="0"/>
      <p:regular r:id="rId45"/>
      <p:bold r:id="rId46"/>
      <p:italic r:id="rId47"/>
      <p:boldItalic r:id="rId48"/>
    </p:embeddedFont>
    <p:embeddedFont>
      <p:font typeface="League Spartan" panose="020B0604020202020204" charset="0"/>
      <p:regular r:id="rId49"/>
    </p:embeddedFont>
    <p:embeddedFont>
      <p:font typeface="Nunito Light" pitchFamily="2" charset="0"/>
      <p:regular r:id="rId50"/>
      <p:italic r:id="rId51"/>
    </p:embeddedFont>
    <p:embeddedFont>
      <p:font typeface="Nunito Semi Bold" panose="020B0604020202020204" charset="0"/>
      <p:regular r:id="rId52"/>
    </p:embeddedFont>
    <p:embeddedFont>
      <p:font typeface="PT Sans" panose="020B0503020203020204" pitchFamily="34" charset="0"/>
      <p:regular r:id="rId53"/>
      <p:bold r:id="rId54"/>
      <p:italic r:id="rId55"/>
      <p:boldItalic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0608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318C2-3E13-5F16-6422-7FB623CF9C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18A07B-CB94-7F55-7E54-70A1CCAE68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07CDA3-1E22-80B2-D380-B053FD7074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24C3D25-6349-342D-9519-6530D6AE661E}"/>
              </a:ext>
            </a:extLst>
          </p:cNvPr>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695404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DA6052-1637-DD41-C5B7-22EA003664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98702E-9DA6-D3A1-25B6-D6C0EDF078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18E854-E703-BBD8-1FD0-50DF10DF6E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681E093-CF20-E45D-541D-CA16292E6E1A}"/>
              </a:ext>
            </a:extLst>
          </p:cNvPr>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22076743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71730-B843-3495-20A0-0BB0ED1954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156D8C-0BEE-F0B5-3536-20C1894C16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091E0C-A255-0F65-272C-DD54D73BE1B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4A5C8BB-1CE5-1297-49B8-8EC07336534E}"/>
              </a:ext>
            </a:extLst>
          </p:cNvPr>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7665851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8FA81-2500-7BF8-2D3E-371C10B6BC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6B5D99-13B8-1B5A-630B-DCAEECEEA9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A587A2-76AD-D329-9425-595E66F6896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22EFD8-E2CD-E12B-C4BA-7E83EB16928C}"/>
              </a:ext>
            </a:extLst>
          </p:cNvPr>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687231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4A569-30F4-4B52-8889-D0844F1915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D1E93F-19D5-0D03-F2D8-33A595CFD1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11294C-B791-4660-5AD7-A825EAC37F4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787EE9-2187-4C0B-2E15-B8878650C449}"/>
              </a:ext>
            </a:extLst>
          </p:cNvPr>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2262213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85EF08-F83F-C947-9647-559E482E04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BA91E1-4AC1-A11C-9A84-8B4A8BDB24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D7A1E0-1777-FA93-F0F2-B5457FD866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1D0BF16-6505-F9FF-7877-3411F21A1222}"/>
              </a:ext>
            </a:extLst>
          </p:cNvPr>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42186748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20C49-CCAA-E86A-D6B8-FF659CF36D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74B18F-30A7-E119-E293-B02C1DC56C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6EFACF-3FF0-5957-C11A-EE7EB25198D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40F29C-0CCC-E06C-58D7-473E6622782A}"/>
              </a:ext>
            </a:extLst>
          </p:cNvPr>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3236579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536384-AD1B-9032-87E9-B8E77129F3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AEEF2D-B96B-8FA3-0BD4-B5BE1BF8E2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DC36C0-D5BC-5B04-A7CF-AACC792C1DE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54A8357-903D-87D6-1CE6-97F87D59358A}"/>
              </a:ext>
            </a:extLst>
          </p:cNvPr>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23030582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8CDCA-D404-0B01-9C99-A2420040B4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FCF136-A73A-750F-FFBA-2A1D372B49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10DB95-5DC6-30EB-6120-E72DF1B8827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0EB4490-5AAF-C58C-8EB5-979333DEF059}"/>
              </a:ext>
            </a:extLst>
          </p:cNvPr>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34215969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364AD-7948-A259-9C20-0B5A9BD66C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BAACE4-E361-90C4-D1D4-7624F75BBC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EF59EA-3F50-8F9C-0B11-CFC24746086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EA6944-BBF5-27E3-6094-F9E46DB33E2B}"/>
              </a:ext>
            </a:extLst>
          </p:cNvPr>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7463951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7FF05-FE29-224D-FDF0-C55B9D40D3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AC068B-FD52-81C6-F415-3D41A407E2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1C2D67-6B86-4125-0DF9-FFFDE9C8165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E7520EA-D3DC-77A1-9E05-10BEE0143863}"/>
              </a:ext>
            </a:extLst>
          </p:cNvPr>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20959813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6CDBC-3603-5328-E8A0-306F2594EF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4A15AA-3107-B0DF-128F-581A6AD49F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D87025-A033-E5DC-4CD1-02A67A8A55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2AD702D-D896-2546-3AB4-5A1142C5C858}"/>
              </a:ext>
            </a:extLst>
          </p:cNvPr>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30904065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A5625-945A-8C18-D6AF-65EB452881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CC41F8-717A-1B77-819A-39109A4C15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D7A130-9806-9DEC-9BE3-2728060E11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60C4CA6-3A31-D26B-EEA8-3F74DCC385D0}"/>
              </a:ext>
            </a:extLst>
          </p:cNvPr>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2036764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507E1-419A-49BD-0AAE-9C91DA366A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67FA25-3624-0B5D-9240-EE9D774FA1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BFB359-6A65-748C-1EC4-A3F4898E426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2DB3FB0-8EAC-92DF-8FF1-8700CDE0105A}"/>
              </a:ext>
            </a:extLst>
          </p:cNvPr>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29646849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CF029-D3A8-8FF4-3E7C-4EE90A312A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2BDCDC-F107-B293-2009-6EEFFA9193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ECD9B5-7A58-821A-F8A0-C8B332C5517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68D618-3B30-0F7E-0947-5D9F92023224}"/>
              </a:ext>
            </a:extLst>
          </p:cNvPr>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2562548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1B83A-CE41-0FAF-1563-5B5A508BA6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26051B-31C4-C9D9-4BF0-40F4673025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C72CF4-75A7-0B95-D055-03408A4BF84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60DC57-0FAB-7046-B43A-207895E0BB87}"/>
              </a:ext>
            </a:extLst>
          </p:cNvPr>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4708825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D97A2-A5EF-7A45-DDD3-99FA69557A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0E4B6F-D3B1-F090-E950-5A9EDF8EFD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6D789D-9136-C873-CA9A-ADEBFA83920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7479258-09AF-A72C-A315-F69655BF3428}"/>
              </a:ext>
            </a:extLst>
          </p:cNvPr>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684048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9F8FF"/>
          </a:solidFill>
          <a:ln/>
        </p:spPr>
      </p:sp>
      <p:sp>
        <p:nvSpPr>
          <p:cNvPr id="3" name="Shape 1"/>
          <p:cNvSpPr/>
          <p:nvPr/>
        </p:nvSpPr>
        <p:spPr>
          <a:xfrm>
            <a:off x="0" y="0"/>
            <a:ext cx="14630400" cy="8229600"/>
          </a:xfrm>
          <a:prstGeom prst="rect">
            <a:avLst/>
          </a:prstGeom>
          <a:solidFill>
            <a:srgbClr val="F3F3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6FFFB"/>
          </a:solidFill>
          <a:ln/>
        </p:spPr>
      </p:sp>
      <p:sp>
        <p:nvSpPr>
          <p:cNvPr id="3" name="Shape 1"/>
          <p:cNvSpPr/>
          <p:nvPr/>
        </p:nvSpPr>
        <p:spPr>
          <a:xfrm>
            <a:off x="0" y="0"/>
            <a:ext cx="14630400" cy="8229600"/>
          </a:xfrm>
          <a:prstGeom prst="rect">
            <a:avLst/>
          </a:prstGeom>
          <a:solidFill>
            <a:srgbClr val="F3F3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1"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jp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jp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DCD911E-A01E-6161-612D-88ECBFF2018A}"/>
              </a:ext>
            </a:extLst>
          </p:cNvPr>
          <p:cNvSpPr txBox="1"/>
          <p:nvPr/>
        </p:nvSpPr>
        <p:spPr>
          <a:xfrm>
            <a:off x="4169164" y="312014"/>
            <a:ext cx="6351540" cy="1200329"/>
          </a:xfrm>
          <a:prstGeom prst="rect">
            <a:avLst/>
          </a:prstGeom>
          <a:noFill/>
        </p:spPr>
        <p:txBody>
          <a:bodyPr wrap="square">
            <a:spAutoFit/>
          </a:bodyPr>
          <a:lstStyle/>
          <a:p>
            <a:pPr algn="ctr"/>
            <a:r>
              <a:rPr lang="en-US" b="1" dirty="0">
                <a:latin typeface="Lato" panose="020F0502020204030203" pitchFamily="34" charset="0"/>
                <a:ea typeface="Lato" panose="020F0502020204030203" pitchFamily="34" charset="0"/>
                <a:cs typeface="Lato" panose="020F0502020204030203" pitchFamily="34" charset="0"/>
              </a:rPr>
              <a:t>JAWAHARLAL NEHRU NEW COLLEGE OF ENGINEERING,</a:t>
            </a:r>
          </a:p>
          <a:p>
            <a:pPr algn="ctr"/>
            <a:r>
              <a:rPr lang="en-US" b="1" dirty="0">
                <a:latin typeface="Lato" panose="020F0502020204030203" pitchFamily="34" charset="0"/>
                <a:ea typeface="Lato" panose="020F0502020204030203" pitchFamily="34" charset="0"/>
                <a:cs typeface="Lato" panose="020F0502020204030203" pitchFamily="34" charset="0"/>
                <a:sym typeface="League Spartan"/>
              </a:rPr>
              <a:t>DEPARTMENT OF COMPUTER SCIENCE &amp; ENGINEERING,</a:t>
            </a:r>
          </a:p>
          <a:p>
            <a:pPr algn="ctr"/>
            <a:r>
              <a:rPr lang="en-US" b="1" dirty="0">
                <a:latin typeface="Lato" panose="020F0502020204030203" pitchFamily="34" charset="0"/>
                <a:ea typeface="Lato" panose="020F0502020204030203" pitchFamily="34" charset="0"/>
                <a:cs typeface="Lato" panose="020F0502020204030203" pitchFamily="34" charset="0"/>
                <a:sym typeface="League Spartan"/>
              </a:rPr>
              <a:t>SHIVAMOGGA - 577 204</a:t>
            </a:r>
          </a:p>
          <a:p>
            <a:endParaRPr lang="en-US" sz="1600" b="1" dirty="0">
              <a:solidFill>
                <a:srgbClr val="1D4784"/>
              </a:solidFill>
              <a:latin typeface="League Spartan"/>
              <a:ea typeface="League Spartan"/>
              <a:cs typeface="League Spartan"/>
              <a:sym typeface="League Spartan"/>
            </a:endParaRPr>
          </a:p>
        </p:txBody>
      </p:sp>
      <p:sp>
        <p:nvSpPr>
          <p:cNvPr id="13" name="TextBox 12">
            <a:extLst>
              <a:ext uri="{FF2B5EF4-FFF2-40B4-BE49-F238E27FC236}">
                <a16:creationId xmlns:a16="http://schemas.microsoft.com/office/drawing/2014/main" id="{6F3E782A-643C-1A9C-7585-0B7BFD3D0D77}"/>
              </a:ext>
            </a:extLst>
          </p:cNvPr>
          <p:cNvSpPr txBox="1"/>
          <p:nvPr/>
        </p:nvSpPr>
        <p:spPr>
          <a:xfrm>
            <a:off x="4169164" y="1776056"/>
            <a:ext cx="6814633" cy="400110"/>
          </a:xfrm>
          <a:prstGeom prst="rect">
            <a:avLst/>
          </a:prstGeom>
          <a:noFill/>
        </p:spPr>
        <p:txBody>
          <a:bodyPr wrap="square">
            <a:spAutoFit/>
          </a:bodyPr>
          <a:lstStyle/>
          <a:p>
            <a:pPr algn="ctr"/>
            <a:r>
              <a:rPr lang="en-US" sz="2000" b="1" dirty="0">
                <a:latin typeface="Times New Roman" panose="02020603050405020304" pitchFamily="18" charset="0"/>
                <a:ea typeface="Lato" panose="020F0502020204030203" pitchFamily="34" charset="0"/>
                <a:cs typeface="Times New Roman" panose="02020603050405020304" pitchFamily="18" charset="0"/>
              </a:rPr>
              <a:t>PHASE - II PROJECT PRESENTATION ON:</a:t>
            </a:r>
            <a:endParaRPr lang="en-IN" sz="2000" b="1" dirty="0">
              <a:latin typeface="Times New Roman" panose="02020603050405020304" pitchFamily="18" charset="0"/>
              <a:ea typeface="Lato" panose="020F0502020204030203" pitchFamily="34" charset="0"/>
              <a:cs typeface="Times New Roman" panose="02020603050405020304" pitchFamily="18" charset="0"/>
            </a:endParaRPr>
          </a:p>
        </p:txBody>
      </p:sp>
      <p:sp>
        <p:nvSpPr>
          <p:cNvPr id="14" name="Freeform 37">
            <a:extLst>
              <a:ext uri="{FF2B5EF4-FFF2-40B4-BE49-F238E27FC236}">
                <a16:creationId xmlns:a16="http://schemas.microsoft.com/office/drawing/2014/main" id="{47447ECE-A3BB-9BAB-6F34-D653F1B71861}"/>
              </a:ext>
            </a:extLst>
          </p:cNvPr>
          <p:cNvSpPr/>
          <p:nvPr/>
        </p:nvSpPr>
        <p:spPr>
          <a:xfrm>
            <a:off x="2464418" y="265546"/>
            <a:ext cx="1305932" cy="1061829"/>
          </a:xfrm>
          <a:custGeom>
            <a:avLst/>
            <a:gdLst/>
            <a:ahLst/>
            <a:cxnLst/>
            <a:rect l="l" t="t" r="r" b="b"/>
            <a:pathLst>
              <a:path w="2467412" h="2467412">
                <a:moveTo>
                  <a:pt x="0" y="0"/>
                </a:moveTo>
                <a:lnTo>
                  <a:pt x="2467412" y="0"/>
                </a:lnTo>
                <a:lnTo>
                  <a:pt x="2467412" y="2467412"/>
                </a:lnTo>
                <a:lnTo>
                  <a:pt x="0" y="2467412"/>
                </a:lnTo>
                <a:lnTo>
                  <a:pt x="0" y="0"/>
                </a:lnTo>
                <a:close/>
              </a:path>
            </a:pathLst>
          </a:custGeom>
          <a:blipFill>
            <a:blip r:embed="rId3"/>
            <a:stretch>
              <a:fillRect/>
            </a:stretch>
          </a:blipFill>
        </p:spPr>
        <p:txBody>
          <a:bodyPr/>
          <a:lstStyle/>
          <a:p>
            <a:endParaRPr lang="en-IN" sz="2400"/>
          </a:p>
        </p:txBody>
      </p:sp>
      <p:sp>
        <p:nvSpPr>
          <p:cNvPr id="15" name="TextBox 14">
            <a:extLst>
              <a:ext uri="{FF2B5EF4-FFF2-40B4-BE49-F238E27FC236}">
                <a16:creationId xmlns:a16="http://schemas.microsoft.com/office/drawing/2014/main" id="{42B4AA87-D016-AFE3-2CB7-B74A3B08777C}"/>
              </a:ext>
            </a:extLst>
          </p:cNvPr>
          <p:cNvSpPr txBox="1"/>
          <p:nvPr/>
        </p:nvSpPr>
        <p:spPr>
          <a:xfrm>
            <a:off x="4186003" y="2569598"/>
            <a:ext cx="6258393" cy="954107"/>
          </a:xfrm>
          <a:prstGeom prst="rect">
            <a:avLst/>
          </a:prstGeom>
          <a:noFill/>
        </p:spPr>
        <p:txBody>
          <a:bodyPr wrap="square">
            <a:spAutoFit/>
          </a:bodyPr>
          <a:lstStyle/>
          <a:p>
            <a:pPr algn="ctr"/>
            <a:r>
              <a:rPr lang="en-US" sz="2800" b="1" dirty="0">
                <a:latin typeface="Times New Roman" panose="02020603050405020304" pitchFamily="18" charset="0"/>
                <a:ea typeface="Lato" panose="020F0502020204030203" pitchFamily="34" charset="0"/>
                <a:cs typeface="Times New Roman" panose="02020603050405020304" pitchFamily="18" charset="0"/>
              </a:rPr>
              <a:t>“Melanoma Cancer Detection Using Deep Learning And Image Processing”</a:t>
            </a:r>
            <a:endParaRPr lang="en-IN" sz="1600" b="1" dirty="0">
              <a:latin typeface="Times New Roman" panose="02020603050405020304" pitchFamily="18" charset="0"/>
              <a:ea typeface="Lato" panose="020F0502020204030203"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9B1A0F37-0562-D8D4-8449-568960D31474}"/>
              </a:ext>
            </a:extLst>
          </p:cNvPr>
          <p:cNvSpPr txBox="1"/>
          <p:nvPr/>
        </p:nvSpPr>
        <p:spPr>
          <a:xfrm>
            <a:off x="5644901" y="4097599"/>
            <a:ext cx="3878145" cy="1077218"/>
          </a:xfrm>
          <a:prstGeom prst="rect">
            <a:avLst/>
          </a:prstGeom>
          <a:noFill/>
        </p:spPr>
        <p:txBody>
          <a:bodyPr wrap="square">
            <a:spAutoFit/>
          </a:bodyPr>
          <a:lstStyle/>
          <a:p>
            <a:r>
              <a:rPr lang="en-US" sz="1600" b="1" dirty="0">
                <a:latin typeface="Times New Roman" panose="02020603050405020304" pitchFamily="18" charset="0"/>
                <a:cs typeface="Times New Roman" panose="02020603050405020304" pitchFamily="18" charset="0"/>
              </a:rPr>
              <a:t>Manjunath V Poojari   4JN22CS077 </a:t>
            </a:r>
          </a:p>
          <a:p>
            <a:r>
              <a:rPr lang="en-US" sz="1600" b="1" dirty="0">
                <a:latin typeface="Times New Roman" panose="02020603050405020304" pitchFamily="18" charset="0"/>
                <a:cs typeface="Times New Roman" panose="02020603050405020304" pitchFamily="18" charset="0"/>
              </a:rPr>
              <a:t>Mannan Faiz                 4JN22CS078</a:t>
            </a:r>
          </a:p>
          <a:p>
            <a:r>
              <a:rPr lang="en-US" sz="1600" b="1" dirty="0">
                <a:latin typeface="Times New Roman" panose="02020603050405020304" pitchFamily="18" charset="0"/>
                <a:cs typeface="Times New Roman" panose="02020603050405020304" pitchFamily="18" charset="0"/>
              </a:rPr>
              <a:t>Nithish T R                    4JN22CS103</a:t>
            </a:r>
          </a:p>
          <a:p>
            <a:r>
              <a:rPr lang="en-US" sz="1600" b="1" dirty="0">
                <a:latin typeface="Times New Roman" panose="02020603050405020304" pitchFamily="18" charset="0"/>
                <a:cs typeface="Times New Roman" panose="02020603050405020304" pitchFamily="18" charset="0"/>
              </a:rPr>
              <a:t>Prajwal P                       4JN22CS111</a:t>
            </a:r>
          </a:p>
        </p:txBody>
      </p:sp>
      <p:sp>
        <p:nvSpPr>
          <p:cNvPr id="17" name="TextBox 16">
            <a:extLst>
              <a:ext uri="{FF2B5EF4-FFF2-40B4-BE49-F238E27FC236}">
                <a16:creationId xmlns:a16="http://schemas.microsoft.com/office/drawing/2014/main" id="{14210532-317A-DFD8-7A22-A443A24EB1A0}"/>
              </a:ext>
            </a:extLst>
          </p:cNvPr>
          <p:cNvSpPr txBox="1"/>
          <p:nvPr/>
        </p:nvSpPr>
        <p:spPr>
          <a:xfrm>
            <a:off x="413605" y="5900264"/>
            <a:ext cx="3772398" cy="1938992"/>
          </a:xfrm>
          <a:prstGeom prst="rect">
            <a:avLst/>
          </a:prstGeom>
          <a:noFill/>
        </p:spPr>
        <p:txBody>
          <a:bodyPr wrap="square" rtlCol="0">
            <a:spAutoFit/>
          </a:bodyPr>
          <a:lstStyle/>
          <a:p>
            <a:r>
              <a:rPr lang="en-US" b="1" dirty="0"/>
              <a:t>PROJECT CO-ORDINATORS:</a:t>
            </a:r>
          </a:p>
          <a:p>
            <a:r>
              <a:rPr lang="en-IN" b="1" dirty="0"/>
              <a:t>Dr. BENAKAPPA S. M </a:t>
            </a:r>
            <a:r>
              <a:rPr lang="en-IN" sz="1400" dirty="0"/>
              <a:t>Ph.D. ,</a:t>
            </a:r>
            <a:r>
              <a:rPr lang="en-IN" sz="1400" dirty="0" err="1"/>
              <a:t>M.tech</a:t>
            </a:r>
            <a:r>
              <a:rPr lang="en-IN" dirty="0"/>
              <a:t>           </a:t>
            </a:r>
            <a:r>
              <a:rPr lang="en-IN" sz="1400" dirty="0"/>
              <a:t>Asst. Professor</a:t>
            </a:r>
            <a:r>
              <a:rPr lang="en-US" sz="1400" dirty="0"/>
              <a:t>, Dept. of CS&amp;E</a:t>
            </a:r>
          </a:p>
          <a:p>
            <a:endParaRPr lang="en-IN" sz="1400" b="1" dirty="0"/>
          </a:p>
          <a:p>
            <a:r>
              <a:rPr lang="en-US" b="1" dirty="0"/>
              <a:t>Mrs. RASHMI V </a:t>
            </a:r>
            <a:r>
              <a:rPr lang="en-US" sz="1400" dirty="0" err="1"/>
              <a:t>M.Tech</a:t>
            </a:r>
            <a:r>
              <a:rPr lang="en-US" sz="1400" dirty="0"/>
              <a:t> ,B.E </a:t>
            </a:r>
            <a:endParaRPr lang="en-US" dirty="0"/>
          </a:p>
          <a:p>
            <a:r>
              <a:rPr lang="en-US" sz="1400" dirty="0"/>
              <a:t>Asst. Professor, Dept. of CS&amp;E</a:t>
            </a:r>
            <a:endParaRPr lang="en-IN" sz="1400" dirty="0"/>
          </a:p>
          <a:p>
            <a:endParaRPr lang="en-IN" sz="2400" b="1" dirty="0"/>
          </a:p>
        </p:txBody>
      </p:sp>
      <p:sp>
        <p:nvSpPr>
          <p:cNvPr id="18" name="TextBox 17">
            <a:extLst>
              <a:ext uri="{FF2B5EF4-FFF2-40B4-BE49-F238E27FC236}">
                <a16:creationId xmlns:a16="http://schemas.microsoft.com/office/drawing/2014/main" id="{A7BA0CD4-B852-A8D7-A284-761F9B94E6D2}"/>
              </a:ext>
            </a:extLst>
          </p:cNvPr>
          <p:cNvSpPr txBox="1"/>
          <p:nvPr/>
        </p:nvSpPr>
        <p:spPr>
          <a:xfrm>
            <a:off x="10983797" y="5900264"/>
            <a:ext cx="3277982" cy="1077218"/>
          </a:xfrm>
          <a:prstGeom prst="rect">
            <a:avLst/>
          </a:prstGeom>
          <a:noFill/>
        </p:spPr>
        <p:txBody>
          <a:bodyPr wrap="square" rtlCol="0">
            <a:spAutoFit/>
          </a:bodyPr>
          <a:lstStyle/>
          <a:p>
            <a:r>
              <a:rPr lang="en-US" b="1" dirty="0"/>
              <a:t>PROJECT GUIDE :</a:t>
            </a:r>
          </a:p>
          <a:p>
            <a:r>
              <a:rPr lang="en-US" b="1" dirty="0" err="1"/>
              <a:t>Mr.MANOHAR</a:t>
            </a:r>
            <a:r>
              <a:rPr lang="en-US" b="1" dirty="0"/>
              <a:t> NELLI </a:t>
            </a:r>
            <a:r>
              <a:rPr lang="en-US" dirty="0"/>
              <a:t>V </a:t>
            </a:r>
            <a:r>
              <a:rPr lang="en-US" sz="1400" dirty="0" err="1"/>
              <a:t>B.E,M.Tech</a:t>
            </a:r>
            <a:endParaRPr lang="en-US" sz="1400" dirty="0"/>
          </a:p>
          <a:p>
            <a:r>
              <a:rPr lang="en-IN" sz="1400" dirty="0"/>
              <a:t>Asst. Professor</a:t>
            </a:r>
            <a:r>
              <a:rPr lang="en-US" sz="1400" dirty="0"/>
              <a:t>, Dept. of CS&amp;E</a:t>
            </a:r>
          </a:p>
          <a:p>
            <a:r>
              <a:rPr lang="en-US" sz="1400" dirty="0"/>
              <a:t>JNNCE, Shivamogga</a:t>
            </a:r>
            <a:endParaRPr lang="en-IN" sz="1400" dirty="0"/>
          </a:p>
        </p:txBody>
      </p:sp>
      <p:sp>
        <p:nvSpPr>
          <p:cNvPr id="19" name="TextBox 18">
            <a:extLst>
              <a:ext uri="{FF2B5EF4-FFF2-40B4-BE49-F238E27FC236}">
                <a16:creationId xmlns:a16="http://schemas.microsoft.com/office/drawing/2014/main" id="{C0115784-FA58-7B10-5666-CA94E3D17CE1}"/>
              </a:ext>
            </a:extLst>
          </p:cNvPr>
          <p:cNvSpPr txBox="1"/>
          <p:nvPr/>
        </p:nvSpPr>
        <p:spPr>
          <a:xfrm>
            <a:off x="10983797" y="7203722"/>
            <a:ext cx="2695872" cy="646331"/>
          </a:xfrm>
          <a:prstGeom prst="rect">
            <a:avLst/>
          </a:prstGeom>
          <a:noFill/>
        </p:spPr>
        <p:txBody>
          <a:bodyPr wrap="square" rtlCol="0">
            <a:spAutoFit/>
          </a:bodyPr>
          <a:lstStyle/>
          <a:p>
            <a:r>
              <a:rPr lang="en-US" b="1" dirty="0"/>
              <a:t>DATE :02/12/2025  </a:t>
            </a:r>
          </a:p>
          <a:p>
            <a:r>
              <a:rPr lang="en-US" b="1" dirty="0"/>
              <a:t>TIME :11:15-11:45 AM</a:t>
            </a:r>
            <a:endParaRPr lang="en-IN" b="1" dirty="0"/>
          </a:p>
        </p:txBody>
      </p:sp>
      <p:sp>
        <p:nvSpPr>
          <p:cNvPr id="20" name="TextBox 19">
            <a:extLst>
              <a:ext uri="{FF2B5EF4-FFF2-40B4-BE49-F238E27FC236}">
                <a16:creationId xmlns:a16="http://schemas.microsoft.com/office/drawing/2014/main" id="{177CBF56-44EB-8384-A302-9C12047CCE54}"/>
              </a:ext>
            </a:extLst>
          </p:cNvPr>
          <p:cNvSpPr txBox="1"/>
          <p:nvPr/>
        </p:nvSpPr>
        <p:spPr>
          <a:xfrm>
            <a:off x="6387061" y="3787418"/>
            <a:ext cx="1856277" cy="615553"/>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Team  Members:</a:t>
            </a:r>
          </a:p>
          <a:p>
            <a:endParaRPr lang="en-IN" sz="1600" dirty="0"/>
          </a:p>
        </p:txBody>
      </p:sp>
      <p:pic>
        <p:nvPicPr>
          <p:cNvPr id="22" name="Picture 21">
            <a:extLst>
              <a:ext uri="{FF2B5EF4-FFF2-40B4-BE49-F238E27FC236}">
                <a16:creationId xmlns:a16="http://schemas.microsoft.com/office/drawing/2014/main" id="{9A60ADB4-CAB6-3762-3542-25F094FEC73C}"/>
              </a:ext>
            </a:extLst>
          </p:cNvPr>
          <p:cNvPicPr>
            <a:picLocks noChangeAspect="1"/>
          </p:cNvPicPr>
          <p:nvPr/>
        </p:nvPicPr>
        <p:blipFill>
          <a:blip r:embed="rId4"/>
          <a:stretch>
            <a:fillRect/>
          </a:stretch>
        </p:blipFill>
        <p:spPr>
          <a:xfrm>
            <a:off x="12801673" y="7790249"/>
            <a:ext cx="1755992" cy="43935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27115" y="455555"/>
            <a:ext cx="13724865" cy="1621144"/>
          </a:xfrm>
          <a:prstGeom prst="rect">
            <a:avLst/>
          </a:prstGeom>
          <a:noFill/>
          <a:ln/>
        </p:spPr>
        <p:txBody>
          <a:bodyPr wrap="square" lIns="0" tIns="0" rIns="0" bIns="0" rtlCol="0" anchor="t"/>
          <a:lstStyle/>
          <a:p>
            <a:r>
              <a:rPr lang="en-US" sz="3800" dirty="0">
                <a:solidFill>
                  <a:schemeClr val="tx1">
                    <a:lumMod val="85000"/>
                    <a:lumOff val="15000"/>
                  </a:schemeClr>
                </a:solidFill>
                <a:latin typeface="Nunito Semi Bold" pitchFamily="34" charset="0"/>
                <a:ea typeface="Nunito Semi Bold" pitchFamily="34" charset="-122"/>
                <a:cs typeface="Nunito Semi Bold" pitchFamily="34" charset="-120"/>
              </a:rPr>
              <a:t>6)</a:t>
            </a:r>
            <a:r>
              <a:rPr lang="en-IN" b="1" dirty="0">
                <a:solidFill>
                  <a:schemeClr val="tx1">
                    <a:lumMod val="85000"/>
                    <a:lumOff val="15000"/>
                  </a:schemeClr>
                </a:solidFill>
              </a:rPr>
              <a:t> </a:t>
            </a:r>
            <a:r>
              <a:rPr lang="en-IN" sz="3400" b="1" dirty="0">
                <a:solidFill>
                  <a:schemeClr val="tx1">
                    <a:lumMod val="85000"/>
                    <a:lumOff val="15000"/>
                  </a:schemeClr>
                </a:solidFill>
                <a:latin typeface="Nunito Semi Bold" panose="020B0604020202020204" charset="0"/>
              </a:rPr>
              <a:t>Deep Learning for Melanoma Detection: A Deep Learning Approach to Differentiating Malignant Melanoma from Benign </a:t>
            </a:r>
            <a:endParaRPr lang="en-IN" sz="3400" dirty="0">
              <a:solidFill>
                <a:schemeClr val="tx1">
                  <a:lumMod val="85000"/>
                  <a:lumOff val="15000"/>
                </a:schemeClr>
              </a:solidFill>
              <a:latin typeface="Nunito Semi Bold" panose="020B0604020202020204" charset="0"/>
            </a:endParaRPr>
          </a:p>
          <a:p>
            <a:r>
              <a:rPr lang="en-IN" sz="3400" b="1" dirty="0">
                <a:solidFill>
                  <a:schemeClr val="tx1">
                    <a:lumMod val="85000"/>
                    <a:lumOff val="15000"/>
                  </a:schemeClr>
                </a:solidFill>
                <a:latin typeface="Nunito Semi Bold" panose="020B0604020202020204" charset="0"/>
              </a:rPr>
              <a:t>Melanocytic Nevi</a:t>
            </a:r>
            <a:endParaRPr lang="en-US" sz="3400" dirty="0">
              <a:solidFill>
                <a:schemeClr val="tx1">
                  <a:lumMod val="85000"/>
                  <a:lumOff val="15000"/>
                </a:schemeClr>
              </a:solidFill>
              <a:latin typeface="Nunito Semi Bold" panose="020B0604020202020204" charset="0"/>
            </a:endParaRPr>
          </a:p>
        </p:txBody>
      </p:sp>
      <p:sp>
        <p:nvSpPr>
          <p:cNvPr id="3" name="Text 1"/>
          <p:cNvSpPr/>
          <p:nvPr/>
        </p:nvSpPr>
        <p:spPr>
          <a:xfrm>
            <a:off x="727115" y="2335292"/>
            <a:ext cx="13176171" cy="664845"/>
          </a:xfrm>
          <a:prstGeom prst="rect">
            <a:avLst/>
          </a:prstGeom>
          <a:noFill/>
          <a:ln/>
        </p:spPr>
        <p:txBody>
          <a:bodyPr wrap="square" lIns="0" tIns="0" rIns="0" bIns="0" rtlCol="0" anchor="t"/>
          <a:lstStyle/>
          <a:p>
            <a:pPr marL="0" indent="0" algn="l">
              <a:lnSpc>
                <a:spcPts val="2600"/>
              </a:lnSpc>
              <a:buNone/>
            </a:pPr>
            <a:r>
              <a:rPr lang="en-US" sz="1600" b="1" dirty="0">
                <a:solidFill>
                  <a:srgbClr val="00002E"/>
                </a:solidFill>
                <a:latin typeface="PT Sans" pitchFamily="34" charset="0"/>
                <a:ea typeface="PT Sans" pitchFamily="34" charset="-122"/>
                <a:cs typeface="PT Sans" pitchFamily="34" charset="-120"/>
              </a:rPr>
              <a:t>Authors:</a:t>
            </a:r>
            <a:r>
              <a:rPr lang="en-US" sz="1600" dirty="0">
                <a:solidFill>
                  <a:srgbClr val="00002E"/>
                </a:solidFill>
                <a:latin typeface="PT Sans" pitchFamily="34" charset="0"/>
                <a:ea typeface="PT Sans" pitchFamily="34" charset="-122"/>
                <a:cs typeface="PT Sans" pitchFamily="34" charset="-120"/>
              </a:rPr>
              <a:t> Magdalini Kreouzi, Nikolaos Theodorakis, Georgios Feretzakis, Evgenia Paxinou, Aikaterini Sakagianni, Dimitris Kalles, Athanasios Anastasiou, Vassilios S. Verykios, Maria Nikolaou</a:t>
            </a:r>
            <a:endParaRPr lang="en-US" sz="1600" dirty="0"/>
          </a:p>
        </p:txBody>
      </p:sp>
      <p:sp>
        <p:nvSpPr>
          <p:cNvPr id="4" name="Text 2"/>
          <p:cNvSpPr/>
          <p:nvPr/>
        </p:nvSpPr>
        <p:spPr>
          <a:xfrm>
            <a:off x="727115" y="3233738"/>
            <a:ext cx="13176171" cy="332423"/>
          </a:xfrm>
          <a:prstGeom prst="rect">
            <a:avLst/>
          </a:prstGeom>
          <a:noFill/>
          <a:ln/>
        </p:spPr>
        <p:txBody>
          <a:bodyPr wrap="none" lIns="0" tIns="0" rIns="0" bIns="0" rtlCol="0" anchor="t"/>
          <a:lstStyle/>
          <a:p>
            <a:pPr marL="0" indent="0" algn="l">
              <a:lnSpc>
                <a:spcPts val="2600"/>
              </a:lnSpc>
              <a:buNone/>
            </a:pPr>
            <a:r>
              <a:rPr lang="en-US" sz="1600" b="1" dirty="0">
                <a:solidFill>
                  <a:srgbClr val="00002E"/>
                </a:solidFill>
                <a:latin typeface="PT Sans" pitchFamily="34" charset="0"/>
                <a:ea typeface="PT Sans" pitchFamily="34" charset="-122"/>
                <a:cs typeface="PT Sans" pitchFamily="34" charset="-120"/>
              </a:rPr>
              <a:t>Year of Publication:</a:t>
            </a:r>
            <a:r>
              <a:rPr lang="en-US" sz="1600" dirty="0">
                <a:solidFill>
                  <a:srgbClr val="00002E"/>
                </a:solidFill>
                <a:latin typeface="PT Sans" pitchFamily="34" charset="0"/>
                <a:ea typeface="PT Sans" pitchFamily="34" charset="-122"/>
                <a:cs typeface="PT Sans" pitchFamily="34" charset="-120"/>
              </a:rPr>
              <a:t> 2025</a:t>
            </a:r>
            <a:endParaRPr lang="en-US" sz="1600" dirty="0"/>
          </a:p>
        </p:txBody>
      </p:sp>
      <p:sp>
        <p:nvSpPr>
          <p:cNvPr id="5" name="Shape 3"/>
          <p:cNvSpPr/>
          <p:nvPr/>
        </p:nvSpPr>
        <p:spPr>
          <a:xfrm>
            <a:off x="727115" y="3799761"/>
            <a:ext cx="13176171" cy="3731895"/>
          </a:xfrm>
          <a:prstGeom prst="roundRect">
            <a:avLst>
              <a:gd name="adj" fmla="val 8350"/>
            </a:avLst>
          </a:prstGeom>
          <a:noFill/>
          <a:ln w="7620">
            <a:solidFill>
              <a:srgbClr val="000000">
                <a:alpha val="8000"/>
              </a:srgbClr>
            </a:solidFill>
            <a:prstDash val="solid"/>
          </a:ln>
        </p:spPr>
      </p:sp>
      <p:sp>
        <p:nvSpPr>
          <p:cNvPr id="6" name="Shape 4"/>
          <p:cNvSpPr/>
          <p:nvPr/>
        </p:nvSpPr>
        <p:spPr>
          <a:xfrm>
            <a:off x="734735" y="3807381"/>
            <a:ext cx="13160931" cy="929164"/>
          </a:xfrm>
          <a:prstGeom prst="rect">
            <a:avLst/>
          </a:prstGeom>
          <a:solidFill>
            <a:srgbClr val="FFFFFF">
              <a:alpha val="4000"/>
            </a:srgbClr>
          </a:solidFill>
          <a:ln/>
        </p:spPr>
      </p:sp>
      <p:sp>
        <p:nvSpPr>
          <p:cNvPr id="7" name="Text 5"/>
          <p:cNvSpPr/>
          <p:nvPr/>
        </p:nvSpPr>
        <p:spPr>
          <a:xfrm>
            <a:off x="942499" y="3939540"/>
            <a:ext cx="2871073" cy="332423"/>
          </a:xfrm>
          <a:prstGeom prst="rect">
            <a:avLst/>
          </a:prstGeom>
          <a:noFill/>
          <a:ln/>
        </p:spPr>
        <p:txBody>
          <a:bodyPr wrap="none" lIns="0" tIns="0" rIns="0" bIns="0" rtlCol="0" anchor="t"/>
          <a:lstStyle/>
          <a:p>
            <a:pPr marL="0" indent="0" algn="l">
              <a:lnSpc>
                <a:spcPts val="2600"/>
              </a:lnSpc>
              <a:buNone/>
            </a:pPr>
            <a:r>
              <a:rPr lang="en-US" sz="1600" b="1" dirty="0">
                <a:solidFill>
                  <a:srgbClr val="00002E"/>
                </a:solidFill>
                <a:latin typeface="PT Sans" pitchFamily="34" charset="0"/>
                <a:ea typeface="PT Sans" pitchFamily="34" charset="-122"/>
                <a:cs typeface="PT Sans" pitchFamily="34" charset="-120"/>
              </a:rPr>
              <a:t>Methodology</a:t>
            </a:r>
            <a:endParaRPr lang="en-US" sz="1600" dirty="0"/>
          </a:p>
        </p:txBody>
      </p:sp>
      <p:sp>
        <p:nvSpPr>
          <p:cNvPr id="8" name="Text 6"/>
          <p:cNvSpPr/>
          <p:nvPr/>
        </p:nvSpPr>
        <p:spPr>
          <a:xfrm>
            <a:off x="4236482" y="3939540"/>
            <a:ext cx="9451538" cy="332423"/>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00002E"/>
                </a:solidFill>
                <a:latin typeface="PT Sans" pitchFamily="34" charset="0"/>
                <a:ea typeface="PT Sans" pitchFamily="34" charset="-122"/>
                <a:cs typeface="PT Sans" pitchFamily="34" charset="-120"/>
              </a:rPr>
              <a:t>Compared DenseNet121, ResNet50V2, MobileNetV2, NASNetMobile on DermNet images.</a:t>
            </a:r>
            <a:endParaRPr lang="en-US" sz="1600" dirty="0"/>
          </a:p>
        </p:txBody>
      </p:sp>
      <p:sp>
        <p:nvSpPr>
          <p:cNvPr id="9" name="Text 7"/>
          <p:cNvSpPr/>
          <p:nvPr/>
        </p:nvSpPr>
        <p:spPr>
          <a:xfrm>
            <a:off x="4236482" y="4334232"/>
            <a:ext cx="9451538" cy="332423"/>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00002E"/>
                </a:solidFill>
                <a:latin typeface="PT Sans" pitchFamily="34" charset="0"/>
                <a:ea typeface="PT Sans" pitchFamily="34" charset="-122"/>
                <a:cs typeface="PT Sans" pitchFamily="34" charset="-120"/>
              </a:rPr>
              <a:t>Applied augmentation, pretrained weights &amp; binary classification setup.</a:t>
            </a:r>
            <a:endParaRPr lang="en-US" sz="1600" dirty="0"/>
          </a:p>
        </p:txBody>
      </p:sp>
      <p:sp>
        <p:nvSpPr>
          <p:cNvPr id="10" name="Shape 8"/>
          <p:cNvSpPr/>
          <p:nvPr/>
        </p:nvSpPr>
        <p:spPr>
          <a:xfrm>
            <a:off x="734735" y="4736544"/>
            <a:ext cx="13160931" cy="929164"/>
          </a:xfrm>
          <a:prstGeom prst="rect">
            <a:avLst/>
          </a:prstGeom>
          <a:solidFill>
            <a:srgbClr val="000000">
              <a:alpha val="4000"/>
            </a:srgbClr>
          </a:solidFill>
          <a:ln/>
        </p:spPr>
      </p:sp>
      <p:sp>
        <p:nvSpPr>
          <p:cNvPr id="11" name="Text 9"/>
          <p:cNvSpPr/>
          <p:nvPr/>
        </p:nvSpPr>
        <p:spPr>
          <a:xfrm>
            <a:off x="942499" y="4868704"/>
            <a:ext cx="2871073" cy="332423"/>
          </a:xfrm>
          <a:prstGeom prst="rect">
            <a:avLst/>
          </a:prstGeom>
          <a:noFill/>
          <a:ln/>
        </p:spPr>
        <p:txBody>
          <a:bodyPr wrap="none" lIns="0" tIns="0" rIns="0" bIns="0" rtlCol="0" anchor="t"/>
          <a:lstStyle/>
          <a:p>
            <a:pPr marL="0" indent="0" algn="l">
              <a:lnSpc>
                <a:spcPts val="2600"/>
              </a:lnSpc>
              <a:buNone/>
            </a:pPr>
            <a:r>
              <a:rPr lang="en-US" sz="1600" b="1" dirty="0">
                <a:solidFill>
                  <a:srgbClr val="00002E"/>
                </a:solidFill>
                <a:latin typeface="PT Sans" pitchFamily="34" charset="0"/>
                <a:ea typeface="PT Sans" pitchFamily="34" charset="-122"/>
                <a:cs typeface="PT Sans" pitchFamily="34" charset="-120"/>
              </a:rPr>
              <a:t>Contributions</a:t>
            </a:r>
            <a:endParaRPr lang="en-US" sz="1600" dirty="0"/>
          </a:p>
        </p:txBody>
      </p:sp>
      <p:sp>
        <p:nvSpPr>
          <p:cNvPr id="12" name="Text 10"/>
          <p:cNvSpPr/>
          <p:nvPr/>
        </p:nvSpPr>
        <p:spPr>
          <a:xfrm>
            <a:off x="4236482" y="4868704"/>
            <a:ext cx="9451538" cy="332423"/>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00002E"/>
                </a:solidFill>
                <a:latin typeface="PT Sans" pitchFamily="34" charset="0"/>
                <a:ea typeface="PT Sans" pitchFamily="34" charset="-122"/>
                <a:cs typeface="PT Sans" pitchFamily="34" charset="-120"/>
              </a:rPr>
              <a:t>Showed DenseNet121 and ResNet50V2 achieved highest accuracy and AUC.</a:t>
            </a:r>
            <a:endParaRPr lang="en-US" sz="1600" dirty="0"/>
          </a:p>
        </p:txBody>
      </p:sp>
      <p:sp>
        <p:nvSpPr>
          <p:cNvPr id="13" name="Text 11"/>
          <p:cNvSpPr/>
          <p:nvPr/>
        </p:nvSpPr>
        <p:spPr>
          <a:xfrm>
            <a:off x="4236482" y="5263396"/>
            <a:ext cx="9451538" cy="332423"/>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00002E"/>
                </a:solidFill>
                <a:latin typeface="PT Sans" pitchFamily="34" charset="0"/>
                <a:ea typeface="PT Sans" pitchFamily="34" charset="-122"/>
                <a:cs typeface="PT Sans" pitchFamily="34" charset="-120"/>
              </a:rPr>
              <a:t>Highlighted suitability of MobileNetV2 for mobile/edge deployment.</a:t>
            </a:r>
            <a:endParaRPr lang="en-US" sz="1600" dirty="0"/>
          </a:p>
        </p:txBody>
      </p:sp>
      <p:sp>
        <p:nvSpPr>
          <p:cNvPr id="14" name="Shape 12"/>
          <p:cNvSpPr/>
          <p:nvPr/>
        </p:nvSpPr>
        <p:spPr>
          <a:xfrm>
            <a:off x="734735" y="5665708"/>
            <a:ext cx="13160931" cy="929164"/>
          </a:xfrm>
          <a:prstGeom prst="rect">
            <a:avLst/>
          </a:prstGeom>
          <a:solidFill>
            <a:srgbClr val="FFFFFF">
              <a:alpha val="4000"/>
            </a:srgbClr>
          </a:solidFill>
          <a:ln/>
        </p:spPr>
      </p:sp>
      <p:sp>
        <p:nvSpPr>
          <p:cNvPr id="15" name="Text 13"/>
          <p:cNvSpPr/>
          <p:nvPr/>
        </p:nvSpPr>
        <p:spPr>
          <a:xfrm>
            <a:off x="942499" y="5797868"/>
            <a:ext cx="2871073" cy="332423"/>
          </a:xfrm>
          <a:prstGeom prst="rect">
            <a:avLst/>
          </a:prstGeom>
          <a:noFill/>
          <a:ln/>
        </p:spPr>
        <p:txBody>
          <a:bodyPr wrap="none" lIns="0" tIns="0" rIns="0" bIns="0" rtlCol="0" anchor="t"/>
          <a:lstStyle/>
          <a:p>
            <a:pPr marL="0" indent="0" algn="l">
              <a:lnSpc>
                <a:spcPts val="2600"/>
              </a:lnSpc>
              <a:buNone/>
            </a:pPr>
            <a:r>
              <a:rPr lang="en-US" sz="1600" b="1" dirty="0">
                <a:solidFill>
                  <a:srgbClr val="00002E"/>
                </a:solidFill>
                <a:latin typeface="PT Sans" pitchFamily="34" charset="0"/>
                <a:ea typeface="PT Sans" pitchFamily="34" charset="-122"/>
                <a:cs typeface="PT Sans" pitchFamily="34" charset="-120"/>
              </a:rPr>
              <a:t>Advantages</a:t>
            </a:r>
            <a:endParaRPr lang="en-US" sz="1600" dirty="0"/>
          </a:p>
        </p:txBody>
      </p:sp>
      <p:sp>
        <p:nvSpPr>
          <p:cNvPr id="16" name="Text 14"/>
          <p:cNvSpPr/>
          <p:nvPr/>
        </p:nvSpPr>
        <p:spPr>
          <a:xfrm>
            <a:off x="4236482" y="5797868"/>
            <a:ext cx="9451538" cy="332423"/>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00002E"/>
                </a:solidFill>
                <a:latin typeface="PT Sans" pitchFamily="34" charset="0"/>
                <a:ea typeface="PT Sans" pitchFamily="34" charset="-122"/>
                <a:cs typeface="PT Sans" pitchFamily="34" charset="-120"/>
              </a:rPr>
              <a:t>Strong benchmarking of modern CNN models.</a:t>
            </a:r>
            <a:endParaRPr lang="en-US" sz="1600" dirty="0"/>
          </a:p>
        </p:txBody>
      </p:sp>
      <p:sp>
        <p:nvSpPr>
          <p:cNvPr id="17" name="Text 15"/>
          <p:cNvSpPr/>
          <p:nvPr/>
        </p:nvSpPr>
        <p:spPr>
          <a:xfrm>
            <a:off x="4236482" y="6192560"/>
            <a:ext cx="9451538" cy="332423"/>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00002E"/>
                </a:solidFill>
                <a:latin typeface="PT Sans" pitchFamily="34" charset="0"/>
                <a:ea typeface="PT Sans" pitchFamily="34" charset="-122"/>
                <a:cs typeface="PT Sans" pitchFamily="34" charset="-120"/>
              </a:rPr>
              <a:t>Provides insights into balancing accuracy vs efficiency.</a:t>
            </a:r>
            <a:endParaRPr lang="en-US" sz="1600" dirty="0"/>
          </a:p>
        </p:txBody>
      </p:sp>
      <p:sp>
        <p:nvSpPr>
          <p:cNvPr id="18" name="Shape 16"/>
          <p:cNvSpPr/>
          <p:nvPr/>
        </p:nvSpPr>
        <p:spPr>
          <a:xfrm>
            <a:off x="734735" y="6594872"/>
            <a:ext cx="13160931" cy="929164"/>
          </a:xfrm>
          <a:prstGeom prst="rect">
            <a:avLst/>
          </a:prstGeom>
          <a:solidFill>
            <a:srgbClr val="000000">
              <a:alpha val="4000"/>
            </a:srgbClr>
          </a:solidFill>
          <a:ln/>
        </p:spPr>
      </p:sp>
      <p:sp>
        <p:nvSpPr>
          <p:cNvPr id="19" name="Text 17"/>
          <p:cNvSpPr/>
          <p:nvPr/>
        </p:nvSpPr>
        <p:spPr>
          <a:xfrm>
            <a:off x="942499" y="6727031"/>
            <a:ext cx="2871073" cy="332423"/>
          </a:xfrm>
          <a:prstGeom prst="rect">
            <a:avLst/>
          </a:prstGeom>
          <a:noFill/>
          <a:ln/>
        </p:spPr>
        <p:txBody>
          <a:bodyPr wrap="none" lIns="0" tIns="0" rIns="0" bIns="0" rtlCol="0" anchor="t"/>
          <a:lstStyle/>
          <a:p>
            <a:pPr marL="0" indent="0" algn="l">
              <a:lnSpc>
                <a:spcPts val="2600"/>
              </a:lnSpc>
              <a:buNone/>
            </a:pPr>
            <a:r>
              <a:rPr lang="en-US" sz="1600" b="1" dirty="0">
                <a:solidFill>
                  <a:srgbClr val="00002E"/>
                </a:solidFill>
                <a:latin typeface="PT Sans" pitchFamily="34" charset="0"/>
                <a:ea typeface="PT Sans" pitchFamily="34" charset="-122"/>
                <a:cs typeface="PT Sans" pitchFamily="34" charset="-120"/>
              </a:rPr>
              <a:t>Limitations</a:t>
            </a:r>
            <a:endParaRPr lang="en-US" sz="1600" dirty="0"/>
          </a:p>
        </p:txBody>
      </p:sp>
      <p:sp>
        <p:nvSpPr>
          <p:cNvPr id="20" name="Text 18"/>
          <p:cNvSpPr/>
          <p:nvPr/>
        </p:nvSpPr>
        <p:spPr>
          <a:xfrm>
            <a:off x="4236482" y="6727031"/>
            <a:ext cx="9451538" cy="332423"/>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00002E"/>
                </a:solidFill>
                <a:latin typeface="PT Sans" pitchFamily="34" charset="0"/>
                <a:ea typeface="PT Sans" pitchFamily="34" charset="-122"/>
                <a:cs typeface="PT Sans" pitchFamily="34" charset="-120"/>
              </a:rPr>
              <a:t>Dataset limited to two classes only (melanoma &amp; nevus).</a:t>
            </a:r>
            <a:endParaRPr lang="en-US" sz="1600" dirty="0"/>
          </a:p>
        </p:txBody>
      </p:sp>
      <p:sp>
        <p:nvSpPr>
          <p:cNvPr id="21" name="Text 19"/>
          <p:cNvSpPr/>
          <p:nvPr/>
        </p:nvSpPr>
        <p:spPr>
          <a:xfrm>
            <a:off x="4236482" y="7121723"/>
            <a:ext cx="9451538" cy="332423"/>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00002E"/>
                </a:solidFill>
                <a:latin typeface="PT Sans" pitchFamily="34" charset="0"/>
                <a:ea typeface="PT Sans" pitchFamily="34" charset="-122"/>
                <a:cs typeface="PT Sans" pitchFamily="34" charset="-120"/>
              </a:rPr>
              <a:t>Models may not generalize to multi-class real-world settings.</a:t>
            </a:r>
            <a:endParaRPr lang="en-US" sz="1600" dirty="0"/>
          </a:p>
        </p:txBody>
      </p:sp>
      <p:pic>
        <p:nvPicPr>
          <p:cNvPr id="22" name="Picture 21">
            <a:extLst>
              <a:ext uri="{FF2B5EF4-FFF2-40B4-BE49-F238E27FC236}">
                <a16:creationId xmlns:a16="http://schemas.microsoft.com/office/drawing/2014/main" id="{3706E671-D0FB-20F2-5D1D-0852C730D50E}"/>
              </a:ext>
            </a:extLst>
          </p:cNvPr>
          <p:cNvPicPr>
            <a:picLocks noChangeAspect="1"/>
          </p:cNvPicPr>
          <p:nvPr/>
        </p:nvPicPr>
        <p:blipFill>
          <a:blip r:embed="rId3"/>
          <a:stretch>
            <a:fillRect/>
          </a:stretch>
        </p:blipFill>
        <p:spPr>
          <a:xfrm>
            <a:off x="12801673" y="7790249"/>
            <a:ext cx="1755992" cy="43935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45093" y="585430"/>
            <a:ext cx="13140214" cy="1252061"/>
          </a:xfrm>
          <a:prstGeom prst="rect">
            <a:avLst/>
          </a:prstGeom>
          <a:noFill/>
          <a:ln/>
        </p:spPr>
        <p:txBody>
          <a:bodyPr wrap="square" lIns="0" tIns="0" rIns="0" bIns="0" rtlCol="0" anchor="t"/>
          <a:lstStyle/>
          <a:p>
            <a:pPr marL="0" indent="0" algn="l">
              <a:lnSpc>
                <a:spcPts val="4900"/>
              </a:lnSpc>
              <a:buNone/>
            </a:pPr>
            <a:r>
              <a:rPr lang="en-US" sz="3900" dirty="0">
                <a:solidFill>
                  <a:srgbClr val="00002E"/>
                </a:solidFill>
                <a:latin typeface="Nunito Semi Bold" pitchFamily="34" charset="0"/>
                <a:ea typeface="Nunito Semi Bold" pitchFamily="34" charset="-122"/>
                <a:cs typeface="Nunito Semi Bold" pitchFamily="34" charset="-120"/>
              </a:rPr>
              <a:t>7)Melanoma Detection Using Deep Learning-Based Classifications</a:t>
            </a:r>
            <a:endParaRPr lang="en-US" sz="3900" dirty="0"/>
          </a:p>
        </p:txBody>
      </p:sp>
      <p:sp>
        <p:nvSpPr>
          <p:cNvPr id="3" name="Text 1"/>
          <p:cNvSpPr/>
          <p:nvPr/>
        </p:nvSpPr>
        <p:spPr>
          <a:xfrm>
            <a:off x="745093" y="2263259"/>
            <a:ext cx="13140214" cy="340519"/>
          </a:xfrm>
          <a:prstGeom prst="rect">
            <a:avLst/>
          </a:prstGeom>
          <a:noFill/>
          <a:ln/>
        </p:spPr>
        <p:txBody>
          <a:bodyPr wrap="none" lIns="0" tIns="0" rIns="0" bIns="0" rtlCol="0" anchor="t"/>
          <a:lstStyle/>
          <a:p>
            <a:pPr marL="0" indent="0" algn="l">
              <a:lnSpc>
                <a:spcPts val="2650"/>
              </a:lnSpc>
              <a:buNone/>
            </a:pPr>
            <a:r>
              <a:rPr lang="en-US" sz="1650" b="1" dirty="0">
                <a:solidFill>
                  <a:srgbClr val="00002E"/>
                </a:solidFill>
                <a:latin typeface="PT Sans" pitchFamily="34" charset="0"/>
                <a:ea typeface="PT Sans" pitchFamily="34" charset="-122"/>
                <a:cs typeface="PT Sans" pitchFamily="34" charset="-120"/>
              </a:rPr>
              <a:t>Authors:</a:t>
            </a:r>
            <a:r>
              <a:rPr lang="en-US" sz="1650" dirty="0">
                <a:solidFill>
                  <a:srgbClr val="00002E"/>
                </a:solidFill>
                <a:latin typeface="PT Sans" pitchFamily="34" charset="0"/>
                <a:ea typeface="PT Sans" pitchFamily="34" charset="-122"/>
                <a:cs typeface="PT Sans" pitchFamily="34" charset="-120"/>
              </a:rPr>
              <a:t> Ghadah Alwakid, Walaa Gouda, Mamoona Humayun, Najm Us Sama</a:t>
            </a:r>
            <a:endParaRPr lang="en-US" sz="1650" dirty="0"/>
          </a:p>
        </p:txBody>
      </p:sp>
      <p:sp>
        <p:nvSpPr>
          <p:cNvPr id="4" name="Text 2"/>
          <p:cNvSpPr/>
          <p:nvPr/>
        </p:nvSpPr>
        <p:spPr>
          <a:xfrm>
            <a:off x="745093" y="2843213"/>
            <a:ext cx="13140214" cy="340519"/>
          </a:xfrm>
          <a:prstGeom prst="rect">
            <a:avLst/>
          </a:prstGeom>
          <a:noFill/>
          <a:ln/>
        </p:spPr>
        <p:txBody>
          <a:bodyPr wrap="none" lIns="0" tIns="0" rIns="0" bIns="0" rtlCol="0" anchor="t"/>
          <a:lstStyle/>
          <a:p>
            <a:pPr marL="0" indent="0" algn="l">
              <a:lnSpc>
                <a:spcPts val="2650"/>
              </a:lnSpc>
              <a:buNone/>
            </a:pPr>
            <a:r>
              <a:rPr lang="en-US" sz="1650" b="1" dirty="0">
                <a:solidFill>
                  <a:srgbClr val="00002E"/>
                </a:solidFill>
                <a:latin typeface="PT Sans" pitchFamily="34" charset="0"/>
                <a:ea typeface="PT Sans" pitchFamily="34" charset="-122"/>
                <a:cs typeface="PT Sans" pitchFamily="34" charset="-120"/>
              </a:rPr>
              <a:t>Year of Publication:</a:t>
            </a:r>
            <a:r>
              <a:rPr lang="en-US" sz="1650" dirty="0">
                <a:solidFill>
                  <a:srgbClr val="00002E"/>
                </a:solidFill>
                <a:latin typeface="PT Sans" pitchFamily="34" charset="0"/>
                <a:ea typeface="PT Sans" pitchFamily="34" charset="-122"/>
                <a:cs typeface="PT Sans" pitchFamily="34" charset="-120"/>
              </a:rPr>
              <a:t> 2022</a:t>
            </a:r>
            <a:endParaRPr lang="en-US" sz="1650" dirty="0"/>
          </a:p>
        </p:txBody>
      </p:sp>
      <p:sp>
        <p:nvSpPr>
          <p:cNvPr id="5" name="Shape 3"/>
          <p:cNvSpPr/>
          <p:nvPr/>
        </p:nvSpPr>
        <p:spPr>
          <a:xfrm>
            <a:off x="745093" y="3423166"/>
            <a:ext cx="13140214" cy="4225766"/>
          </a:xfrm>
          <a:prstGeom prst="roundRect">
            <a:avLst>
              <a:gd name="adj" fmla="val 7557"/>
            </a:avLst>
          </a:prstGeom>
          <a:noFill/>
          <a:ln w="7620">
            <a:solidFill>
              <a:srgbClr val="000000">
                <a:alpha val="8000"/>
              </a:srgbClr>
            </a:solidFill>
            <a:prstDash val="solid"/>
          </a:ln>
        </p:spPr>
      </p:sp>
      <p:sp>
        <p:nvSpPr>
          <p:cNvPr id="6" name="Shape 4"/>
          <p:cNvSpPr/>
          <p:nvPr/>
        </p:nvSpPr>
        <p:spPr>
          <a:xfrm>
            <a:off x="752713" y="3430786"/>
            <a:ext cx="13124974" cy="1355884"/>
          </a:xfrm>
          <a:prstGeom prst="rect">
            <a:avLst/>
          </a:prstGeom>
          <a:solidFill>
            <a:srgbClr val="FFFFFF">
              <a:alpha val="4000"/>
            </a:srgbClr>
          </a:solidFill>
          <a:ln/>
        </p:spPr>
      </p:sp>
      <p:sp>
        <p:nvSpPr>
          <p:cNvPr id="7" name="Text 5"/>
          <p:cNvSpPr/>
          <p:nvPr/>
        </p:nvSpPr>
        <p:spPr>
          <a:xfrm>
            <a:off x="965597" y="3566041"/>
            <a:ext cx="2851666" cy="340519"/>
          </a:xfrm>
          <a:prstGeom prst="rect">
            <a:avLst/>
          </a:prstGeom>
          <a:noFill/>
          <a:ln/>
        </p:spPr>
        <p:txBody>
          <a:bodyPr wrap="none" lIns="0" tIns="0" rIns="0" bIns="0" rtlCol="0" anchor="t"/>
          <a:lstStyle/>
          <a:p>
            <a:pPr marL="0" indent="0" algn="l">
              <a:lnSpc>
                <a:spcPts val="2650"/>
              </a:lnSpc>
              <a:buNone/>
            </a:pPr>
            <a:r>
              <a:rPr lang="en-US" sz="1650" b="1" dirty="0">
                <a:solidFill>
                  <a:srgbClr val="00002E"/>
                </a:solidFill>
                <a:latin typeface="PT Sans" pitchFamily="34" charset="0"/>
                <a:ea typeface="PT Sans" pitchFamily="34" charset="-122"/>
                <a:cs typeface="PT Sans" pitchFamily="34" charset="-120"/>
              </a:rPr>
              <a:t>Methodology</a:t>
            </a:r>
            <a:endParaRPr lang="en-US" sz="1650" dirty="0"/>
          </a:p>
        </p:txBody>
      </p:sp>
      <p:sp>
        <p:nvSpPr>
          <p:cNvPr id="8" name="Text 6"/>
          <p:cNvSpPr/>
          <p:nvPr/>
        </p:nvSpPr>
        <p:spPr>
          <a:xfrm>
            <a:off x="4250650" y="3566041"/>
            <a:ext cx="9414153" cy="34051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00002E"/>
                </a:solidFill>
                <a:latin typeface="PT Sans" pitchFamily="34" charset="0"/>
                <a:ea typeface="PT Sans" pitchFamily="34" charset="-122"/>
                <a:cs typeface="PT Sans" pitchFamily="34" charset="-120"/>
              </a:rPr>
              <a:t>Enhanced images using ESRGAN for super-resolution.</a:t>
            </a:r>
            <a:endParaRPr lang="en-US" sz="1650" dirty="0"/>
          </a:p>
        </p:txBody>
      </p:sp>
      <p:sp>
        <p:nvSpPr>
          <p:cNvPr id="9" name="Text 7"/>
          <p:cNvSpPr/>
          <p:nvPr/>
        </p:nvSpPr>
        <p:spPr>
          <a:xfrm>
            <a:off x="4250650" y="3970377"/>
            <a:ext cx="9414153" cy="34051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00002E"/>
                </a:solidFill>
                <a:latin typeface="PT Sans" pitchFamily="34" charset="0"/>
                <a:ea typeface="PT Sans" pitchFamily="34" charset="-122"/>
                <a:cs typeface="PT Sans" pitchFamily="34" charset="-120"/>
              </a:rPr>
              <a:t>Applied segmentation + CNN + modified ResNet50.</a:t>
            </a:r>
            <a:endParaRPr lang="en-US" sz="1650" dirty="0"/>
          </a:p>
        </p:txBody>
      </p:sp>
      <p:sp>
        <p:nvSpPr>
          <p:cNvPr id="10" name="Text 8"/>
          <p:cNvSpPr/>
          <p:nvPr/>
        </p:nvSpPr>
        <p:spPr>
          <a:xfrm>
            <a:off x="4250650" y="4374713"/>
            <a:ext cx="9414153" cy="34051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00002E"/>
                </a:solidFill>
                <a:latin typeface="PT Sans" pitchFamily="34" charset="0"/>
                <a:ea typeface="PT Sans" pitchFamily="34" charset="-122"/>
                <a:cs typeface="PT Sans" pitchFamily="34" charset="-120"/>
              </a:rPr>
              <a:t>Balanced dataset with augmentation and tested HAM10000 dataset.</a:t>
            </a:r>
            <a:endParaRPr lang="en-US" sz="1650" dirty="0"/>
          </a:p>
        </p:txBody>
      </p:sp>
      <p:sp>
        <p:nvSpPr>
          <p:cNvPr id="11" name="Shape 9"/>
          <p:cNvSpPr/>
          <p:nvPr/>
        </p:nvSpPr>
        <p:spPr>
          <a:xfrm>
            <a:off x="752713" y="4786670"/>
            <a:ext cx="13124974" cy="951548"/>
          </a:xfrm>
          <a:prstGeom prst="rect">
            <a:avLst/>
          </a:prstGeom>
          <a:solidFill>
            <a:srgbClr val="000000">
              <a:alpha val="4000"/>
            </a:srgbClr>
          </a:solidFill>
          <a:ln/>
        </p:spPr>
      </p:sp>
      <p:sp>
        <p:nvSpPr>
          <p:cNvPr id="12" name="Text 10"/>
          <p:cNvSpPr/>
          <p:nvPr/>
        </p:nvSpPr>
        <p:spPr>
          <a:xfrm>
            <a:off x="965597" y="4921925"/>
            <a:ext cx="2851666" cy="340519"/>
          </a:xfrm>
          <a:prstGeom prst="rect">
            <a:avLst/>
          </a:prstGeom>
          <a:noFill/>
          <a:ln/>
        </p:spPr>
        <p:txBody>
          <a:bodyPr wrap="none" lIns="0" tIns="0" rIns="0" bIns="0" rtlCol="0" anchor="t"/>
          <a:lstStyle/>
          <a:p>
            <a:pPr marL="0" indent="0" algn="l">
              <a:lnSpc>
                <a:spcPts val="2650"/>
              </a:lnSpc>
              <a:buNone/>
            </a:pPr>
            <a:r>
              <a:rPr lang="en-US" sz="1650" b="1" dirty="0">
                <a:solidFill>
                  <a:srgbClr val="00002E"/>
                </a:solidFill>
                <a:latin typeface="PT Sans" pitchFamily="34" charset="0"/>
                <a:ea typeface="PT Sans" pitchFamily="34" charset="-122"/>
                <a:cs typeface="PT Sans" pitchFamily="34" charset="-120"/>
              </a:rPr>
              <a:t>Contributions</a:t>
            </a:r>
            <a:endParaRPr lang="en-US" sz="1650" dirty="0"/>
          </a:p>
        </p:txBody>
      </p:sp>
      <p:sp>
        <p:nvSpPr>
          <p:cNvPr id="13" name="Text 11"/>
          <p:cNvSpPr/>
          <p:nvPr/>
        </p:nvSpPr>
        <p:spPr>
          <a:xfrm>
            <a:off x="4250650" y="4921925"/>
            <a:ext cx="9414153" cy="34051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00002E"/>
                </a:solidFill>
                <a:latin typeface="PT Sans" pitchFamily="34" charset="0"/>
                <a:ea typeface="PT Sans" pitchFamily="34" charset="-122"/>
                <a:cs typeface="PT Sans" pitchFamily="34" charset="-120"/>
              </a:rPr>
              <a:t>Introduced ESRGAN-based enhancement for clearer lesion edges.</a:t>
            </a:r>
            <a:endParaRPr lang="en-US" sz="1650" dirty="0"/>
          </a:p>
        </p:txBody>
      </p:sp>
      <p:sp>
        <p:nvSpPr>
          <p:cNvPr id="14" name="Text 12"/>
          <p:cNvSpPr/>
          <p:nvPr/>
        </p:nvSpPr>
        <p:spPr>
          <a:xfrm>
            <a:off x="4250650" y="5326261"/>
            <a:ext cx="9414153" cy="34051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00002E"/>
                </a:solidFill>
                <a:latin typeface="PT Sans" pitchFamily="34" charset="0"/>
                <a:ea typeface="PT Sans" pitchFamily="34" charset="-122"/>
                <a:cs typeface="PT Sans" pitchFamily="34" charset="-120"/>
              </a:rPr>
              <a:t>Improved classification accuracy by combining segmentation and DL.</a:t>
            </a:r>
            <a:endParaRPr lang="en-US" sz="1650" dirty="0"/>
          </a:p>
        </p:txBody>
      </p:sp>
      <p:sp>
        <p:nvSpPr>
          <p:cNvPr id="15" name="Shape 13"/>
          <p:cNvSpPr/>
          <p:nvPr/>
        </p:nvSpPr>
        <p:spPr>
          <a:xfrm>
            <a:off x="752713" y="5738217"/>
            <a:ext cx="13124974" cy="951548"/>
          </a:xfrm>
          <a:prstGeom prst="rect">
            <a:avLst/>
          </a:prstGeom>
          <a:solidFill>
            <a:srgbClr val="FFFFFF">
              <a:alpha val="4000"/>
            </a:srgbClr>
          </a:solidFill>
          <a:ln/>
        </p:spPr>
      </p:sp>
      <p:sp>
        <p:nvSpPr>
          <p:cNvPr id="16" name="Text 14"/>
          <p:cNvSpPr/>
          <p:nvPr/>
        </p:nvSpPr>
        <p:spPr>
          <a:xfrm>
            <a:off x="965597" y="5873472"/>
            <a:ext cx="2851666" cy="340519"/>
          </a:xfrm>
          <a:prstGeom prst="rect">
            <a:avLst/>
          </a:prstGeom>
          <a:noFill/>
          <a:ln/>
        </p:spPr>
        <p:txBody>
          <a:bodyPr wrap="none" lIns="0" tIns="0" rIns="0" bIns="0" rtlCol="0" anchor="t"/>
          <a:lstStyle/>
          <a:p>
            <a:pPr marL="0" indent="0" algn="l">
              <a:lnSpc>
                <a:spcPts val="2650"/>
              </a:lnSpc>
              <a:buNone/>
            </a:pPr>
            <a:r>
              <a:rPr lang="en-US" sz="1650" b="1" dirty="0">
                <a:solidFill>
                  <a:srgbClr val="00002E"/>
                </a:solidFill>
                <a:latin typeface="PT Sans" pitchFamily="34" charset="0"/>
                <a:ea typeface="PT Sans" pitchFamily="34" charset="-122"/>
                <a:cs typeface="PT Sans" pitchFamily="34" charset="-120"/>
              </a:rPr>
              <a:t>Advantages</a:t>
            </a:r>
            <a:endParaRPr lang="en-US" sz="1650" dirty="0"/>
          </a:p>
        </p:txBody>
      </p:sp>
      <p:sp>
        <p:nvSpPr>
          <p:cNvPr id="17" name="Text 15"/>
          <p:cNvSpPr/>
          <p:nvPr/>
        </p:nvSpPr>
        <p:spPr>
          <a:xfrm>
            <a:off x="4250650" y="5873472"/>
            <a:ext cx="9414153" cy="34051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00002E"/>
                </a:solidFill>
                <a:latin typeface="PT Sans" pitchFamily="34" charset="0"/>
                <a:ea typeface="PT Sans" pitchFamily="34" charset="-122"/>
                <a:cs typeface="PT Sans" pitchFamily="34" charset="-120"/>
              </a:rPr>
              <a:t>High accuracy (0.86 F-score) with improved preprocessing.</a:t>
            </a:r>
            <a:endParaRPr lang="en-US" sz="1650" dirty="0"/>
          </a:p>
        </p:txBody>
      </p:sp>
      <p:sp>
        <p:nvSpPr>
          <p:cNvPr id="18" name="Text 16"/>
          <p:cNvSpPr/>
          <p:nvPr/>
        </p:nvSpPr>
        <p:spPr>
          <a:xfrm>
            <a:off x="4250650" y="6277808"/>
            <a:ext cx="9414153" cy="34051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00002E"/>
                </a:solidFill>
                <a:latin typeface="PT Sans" pitchFamily="34" charset="0"/>
                <a:ea typeface="PT Sans" pitchFamily="34" charset="-122"/>
                <a:cs typeface="PT Sans" pitchFamily="34" charset="-120"/>
              </a:rPr>
              <a:t>Segmentation provides more meaningful lesion regions for CNN.</a:t>
            </a:r>
            <a:endParaRPr lang="en-US" sz="1650" dirty="0"/>
          </a:p>
        </p:txBody>
      </p:sp>
      <p:sp>
        <p:nvSpPr>
          <p:cNvPr id="19" name="Shape 17"/>
          <p:cNvSpPr/>
          <p:nvPr/>
        </p:nvSpPr>
        <p:spPr>
          <a:xfrm>
            <a:off x="752713" y="6689765"/>
            <a:ext cx="13124974" cy="951548"/>
          </a:xfrm>
          <a:prstGeom prst="rect">
            <a:avLst/>
          </a:prstGeom>
          <a:solidFill>
            <a:srgbClr val="000000">
              <a:alpha val="4000"/>
            </a:srgbClr>
          </a:solidFill>
          <a:ln/>
        </p:spPr>
      </p:sp>
      <p:sp>
        <p:nvSpPr>
          <p:cNvPr id="20" name="Text 18"/>
          <p:cNvSpPr/>
          <p:nvPr/>
        </p:nvSpPr>
        <p:spPr>
          <a:xfrm>
            <a:off x="965597" y="6825020"/>
            <a:ext cx="2851666" cy="340519"/>
          </a:xfrm>
          <a:prstGeom prst="rect">
            <a:avLst/>
          </a:prstGeom>
          <a:noFill/>
          <a:ln/>
        </p:spPr>
        <p:txBody>
          <a:bodyPr wrap="none" lIns="0" tIns="0" rIns="0" bIns="0" rtlCol="0" anchor="t"/>
          <a:lstStyle/>
          <a:p>
            <a:pPr marL="0" indent="0" algn="l">
              <a:lnSpc>
                <a:spcPts val="2650"/>
              </a:lnSpc>
              <a:buNone/>
            </a:pPr>
            <a:r>
              <a:rPr lang="en-US" sz="1650" b="1" dirty="0">
                <a:solidFill>
                  <a:srgbClr val="00002E"/>
                </a:solidFill>
                <a:latin typeface="PT Sans" pitchFamily="34" charset="0"/>
                <a:ea typeface="PT Sans" pitchFamily="34" charset="-122"/>
                <a:cs typeface="PT Sans" pitchFamily="34" charset="-120"/>
              </a:rPr>
              <a:t>Limitations</a:t>
            </a:r>
            <a:endParaRPr lang="en-US" sz="1650" dirty="0"/>
          </a:p>
        </p:txBody>
      </p:sp>
      <p:sp>
        <p:nvSpPr>
          <p:cNvPr id="21" name="Text 19"/>
          <p:cNvSpPr/>
          <p:nvPr/>
        </p:nvSpPr>
        <p:spPr>
          <a:xfrm>
            <a:off x="4250650" y="6825020"/>
            <a:ext cx="9414153" cy="34051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00002E"/>
                </a:solidFill>
                <a:latin typeface="PT Sans" pitchFamily="34" charset="0"/>
                <a:ea typeface="PT Sans" pitchFamily="34" charset="-122"/>
                <a:cs typeface="PT Sans" pitchFamily="34" charset="-120"/>
              </a:rPr>
              <a:t>ESRGAN increases training time significantly.</a:t>
            </a:r>
            <a:endParaRPr lang="en-US" sz="1650" dirty="0"/>
          </a:p>
        </p:txBody>
      </p:sp>
      <p:sp>
        <p:nvSpPr>
          <p:cNvPr id="22" name="Text 20"/>
          <p:cNvSpPr/>
          <p:nvPr/>
        </p:nvSpPr>
        <p:spPr>
          <a:xfrm>
            <a:off x="4250650" y="7229356"/>
            <a:ext cx="9414153" cy="34051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00002E"/>
                </a:solidFill>
                <a:latin typeface="PT Sans" pitchFamily="34" charset="0"/>
                <a:ea typeface="PT Sans" pitchFamily="34" charset="-122"/>
                <a:cs typeface="PT Sans" pitchFamily="34" charset="-120"/>
              </a:rPr>
              <a:t>Multi-class dataset imbalance affects minority class performance.</a:t>
            </a:r>
            <a:endParaRPr lang="en-US" sz="1650" dirty="0"/>
          </a:p>
        </p:txBody>
      </p:sp>
      <p:pic>
        <p:nvPicPr>
          <p:cNvPr id="23" name="Picture 22">
            <a:extLst>
              <a:ext uri="{FF2B5EF4-FFF2-40B4-BE49-F238E27FC236}">
                <a16:creationId xmlns:a16="http://schemas.microsoft.com/office/drawing/2014/main" id="{D632F07A-1F19-30AB-D406-4CE0F349219B}"/>
              </a:ext>
            </a:extLst>
          </p:cNvPr>
          <p:cNvPicPr>
            <a:picLocks noChangeAspect="1"/>
          </p:cNvPicPr>
          <p:nvPr/>
        </p:nvPicPr>
        <p:blipFill>
          <a:blip r:embed="rId3"/>
          <a:stretch>
            <a:fillRect/>
          </a:stretch>
        </p:blipFill>
        <p:spPr>
          <a:xfrm>
            <a:off x="12801673" y="7790249"/>
            <a:ext cx="1755992" cy="43935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45093" y="896064"/>
            <a:ext cx="12803386" cy="626031"/>
          </a:xfrm>
          <a:prstGeom prst="rect">
            <a:avLst/>
          </a:prstGeom>
          <a:noFill/>
          <a:ln/>
        </p:spPr>
        <p:txBody>
          <a:bodyPr wrap="none" lIns="0" tIns="0" rIns="0" bIns="0" rtlCol="0" anchor="t"/>
          <a:lstStyle/>
          <a:p>
            <a:pPr marL="0" indent="0" algn="l">
              <a:lnSpc>
                <a:spcPts val="4900"/>
              </a:lnSpc>
              <a:buNone/>
            </a:pPr>
            <a:r>
              <a:rPr lang="en-US" sz="3900" dirty="0">
                <a:solidFill>
                  <a:srgbClr val="00002E"/>
                </a:solidFill>
                <a:latin typeface="Nunito Semi Bold" pitchFamily="34" charset="0"/>
                <a:ea typeface="Nunito Semi Bold" pitchFamily="34" charset="-122"/>
                <a:cs typeface="Nunito Semi Bold" pitchFamily="34" charset="-120"/>
              </a:rPr>
              <a:t>8)Melanoma Detection Based on Deep Learning Networks</a:t>
            </a:r>
            <a:endParaRPr lang="en-US" sz="3900" dirty="0"/>
          </a:p>
        </p:txBody>
      </p:sp>
      <p:sp>
        <p:nvSpPr>
          <p:cNvPr id="3" name="Text 1"/>
          <p:cNvSpPr/>
          <p:nvPr/>
        </p:nvSpPr>
        <p:spPr>
          <a:xfrm>
            <a:off x="745093" y="1947862"/>
            <a:ext cx="13140214" cy="340519"/>
          </a:xfrm>
          <a:prstGeom prst="rect">
            <a:avLst/>
          </a:prstGeom>
          <a:noFill/>
          <a:ln/>
        </p:spPr>
        <p:txBody>
          <a:bodyPr wrap="none" lIns="0" tIns="0" rIns="0" bIns="0" rtlCol="0" anchor="t"/>
          <a:lstStyle/>
          <a:p>
            <a:pPr marL="0" indent="0" algn="l">
              <a:lnSpc>
                <a:spcPts val="2650"/>
              </a:lnSpc>
              <a:buNone/>
            </a:pPr>
            <a:r>
              <a:rPr lang="en-US" sz="1650" b="1" dirty="0">
                <a:solidFill>
                  <a:srgbClr val="00002E"/>
                </a:solidFill>
                <a:latin typeface="PT Sans" pitchFamily="34" charset="0"/>
                <a:ea typeface="PT Sans" pitchFamily="34" charset="-122"/>
                <a:cs typeface="PT Sans" pitchFamily="34" charset="-120"/>
              </a:rPr>
              <a:t>Authors:</a:t>
            </a:r>
            <a:r>
              <a:rPr lang="en-US" sz="1650" dirty="0">
                <a:solidFill>
                  <a:srgbClr val="00002E"/>
                </a:solidFill>
                <a:latin typeface="PT Sans" pitchFamily="34" charset="0"/>
                <a:ea typeface="PT Sans" pitchFamily="34" charset="-122"/>
                <a:cs typeface="PT Sans" pitchFamily="34" charset="-120"/>
              </a:rPr>
              <a:t> Sanjay Devaraneni</a:t>
            </a:r>
            <a:endParaRPr lang="en-US" sz="1650" dirty="0"/>
          </a:p>
        </p:txBody>
      </p:sp>
      <p:sp>
        <p:nvSpPr>
          <p:cNvPr id="4" name="Text 2"/>
          <p:cNvSpPr/>
          <p:nvPr/>
        </p:nvSpPr>
        <p:spPr>
          <a:xfrm>
            <a:off x="745093" y="2527816"/>
            <a:ext cx="13140214" cy="340519"/>
          </a:xfrm>
          <a:prstGeom prst="rect">
            <a:avLst/>
          </a:prstGeom>
          <a:noFill/>
          <a:ln/>
        </p:spPr>
        <p:txBody>
          <a:bodyPr wrap="none" lIns="0" tIns="0" rIns="0" bIns="0" rtlCol="0" anchor="t"/>
          <a:lstStyle/>
          <a:p>
            <a:pPr marL="0" indent="0" algn="l">
              <a:lnSpc>
                <a:spcPts val="2650"/>
              </a:lnSpc>
              <a:buNone/>
            </a:pPr>
            <a:r>
              <a:rPr lang="en-US" sz="1650" b="1" dirty="0">
                <a:solidFill>
                  <a:srgbClr val="00002E"/>
                </a:solidFill>
                <a:latin typeface="PT Sans" pitchFamily="34" charset="0"/>
                <a:ea typeface="PT Sans" pitchFamily="34" charset="-122"/>
                <a:cs typeface="PT Sans" pitchFamily="34" charset="-120"/>
              </a:rPr>
              <a:t>Year of Publication:</a:t>
            </a:r>
            <a:r>
              <a:rPr lang="en-US" sz="1650" dirty="0">
                <a:solidFill>
                  <a:srgbClr val="00002E"/>
                </a:solidFill>
                <a:latin typeface="PT Sans" pitchFamily="34" charset="0"/>
                <a:ea typeface="PT Sans" pitchFamily="34" charset="-122"/>
                <a:cs typeface="PT Sans" pitchFamily="34" charset="-120"/>
              </a:rPr>
              <a:t> 2023</a:t>
            </a:r>
            <a:endParaRPr lang="en-US" sz="1650" dirty="0"/>
          </a:p>
        </p:txBody>
      </p:sp>
      <p:sp>
        <p:nvSpPr>
          <p:cNvPr id="5" name="Shape 3"/>
          <p:cNvSpPr/>
          <p:nvPr/>
        </p:nvSpPr>
        <p:spPr>
          <a:xfrm>
            <a:off x="745093" y="3107769"/>
            <a:ext cx="13140214" cy="4225766"/>
          </a:xfrm>
          <a:prstGeom prst="roundRect">
            <a:avLst>
              <a:gd name="adj" fmla="val 7557"/>
            </a:avLst>
          </a:prstGeom>
          <a:noFill/>
          <a:ln w="7620">
            <a:solidFill>
              <a:srgbClr val="000000">
                <a:alpha val="8000"/>
              </a:srgbClr>
            </a:solidFill>
            <a:prstDash val="solid"/>
          </a:ln>
        </p:spPr>
      </p:sp>
      <p:sp>
        <p:nvSpPr>
          <p:cNvPr id="6" name="Shape 4"/>
          <p:cNvSpPr/>
          <p:nvPr/>
        </p:nvSpPr>
        <p:spPr>
          <a:xfrm>
            <a:off x="752713" y="3115389"/>
            <a:ext cx="13124974" cy="1355884"/>
          </a:xfrm>
          <a:prstGeom prst="rect">
            <a:avLst/>
          </a:prstGeom>
          <a:solidFill>
            <a:srgbClr val="FFFFFF">
              <a:alpha val="4000"/>
            </a:srgbClr>
          </a:solidFill>
          <a:ln/>
        </p:spPr>
      </p:sp>
      <p:sp>
        <p:nvSpPr>
          <p:cNvPr id="7" name="Text 5"/>
          <p:cNvSpPr/>
          <p:nvPr/>
        </p:nvSpPr>
        <p:spPr>
          <a:xfrm>
            <a:off x="965597" y="3250644"/>
            <a:ext cx="2851666" cy="340519"/>
          </a:xfrm>
          <a:prstGeom prst="rect">
            <a:avLst/>
          </a:prstGeom>
          <a:noFill/>
          <a:ln/>
        </p:spPr>
        <p:txBody>
          <a:bodyPr wrap="none" lIns="0" tIns="0" rIns="0" bIns="0" rtlCol="0" anchor="t"/>
          <a:lstStyle/>
          <a:p>
            <a:pPr marL="0" indent="0" algn="l">
              <a:lnSpc>
                <a:spcPts val="2650"/>
              </a:lnSpc>
              <a:buNone/>
            </a:pPr>
            <a:r>
              <a:rPr lang="en-US" sz="1650" b="1" dirty="0">
                <a:solidFill>
                  <a:srgbClr val="00002E"/>
                </a:solidFill>
                <a:latin typeface="PT Sans" pitchFamily="34" charset="0"/>
                <a:ea typeface="PT Sans" pitchFamily="34" charset="-122"/>
                <a:cs typeface="PT Sans" pitchFamily="34" charset="-120"/>
              </a:rPr>
              <a:t>Methodology</a:t>
            </a:r>
            <a:endParaRPr lang="en-US" sz="1650" dirty="0"/>
          </a:p>
        </p:txBody>
      </p:sp>
      <p:sp>
        <p:nvSpPr>
          <p:cNvPr id="8" name="Text 6"/>
          <p:cNvSpPr/>
          <p:nvPr/>
        </p:nvSpPr>
        <p:spPr>
          <a:xfrm>
            <a:off x="4250650" y="3250644"/>
            <a:ext cx="9414153" cy="34051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00002E"/>
                </a:solidFill>
                <a:latin typeface="PT Sans" pitchFamily="34" charset="0"/>
                <a:ea typeface="PT Sans" pitchFamily="34" charset="-122"/>
                <a:cs typeface="PT Sans" pitchFamily="34" charset="-120"/>
              </a:rPr>
              <a:t>Used ResNet50 with transfer learning for melanoma classification.</a:t>
            </a:r>
            <a:endParaRPr lang="en-US" sz="1650" dirty="0"/>
          </a:p>
        </p:txBody>
      </p:sp>
      <p:sp>
        <p:nvSpPr>
          <p:cNvPr id="9" name="Text 7"/>
          <p:cNvSpPr/>
          <p:nvPr/>
        </p:nvSpPr>
        <p:spPr>
          <a:xfrm>
            <a:off x="4250650" y="3654981"/>
            <a:ext cx="9414153" cy="34051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00002E"/>
                </a:solidFill>
                <a:latin typeface="PT Sans" pitchFamily="34" charset="0"/>
                <a:ea typeface="PT Sans" pitchFamily="34" charset="-122"/>
                <a:cs typeface="PT Sans" pitchFamily="34" charset="-120"/>
              </a:rPr>
              <a:t>Addressed class imbalance through augmentation.</a:t>
            </a:r>
            <a:endParaRPr lang="en-US" sz="1650" dirty="0"/>
          </a:p>
        </p:txBody>
      </p:sp>
      <p:sp>
        <p:nvSpPr>
          <p:cNvPr id="10" name="Text 8"/>
          <p:cNvSpPr/>
          <p:nvPr/>
        </p:nvSpPr>
        <p:spPr>
          <a:xfrm>
            <a:off x="4250650" y="4059317"/>
            <a:ext cx="9414153" cy="34051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00002E"/>
                </a:solidFill>
                <a:latin typeface="PT Sans" pitchFamily="34" charset="0"/>
                <a:ea typeface="PT Sans" pitchFamily="34" charset="-122"/>
                <a:cs typeface="PT Sans" pitchFamily="34" charset="-120"/>
              </a:rPr>
              <a:t>Tuned hyperparameters (learning rate, depth).</a:t>
            </a:r>
            <a:endParaRPr lang="en-US" sz="1650" dirty="0"/>
          </a:p>
        </p:txBody>
      </p:sp>
      <p:sp>
        <p:nvSpPr>
          <p:cNvPr id="11" name="Shape 9"/>
          <p:cNvSpPr/>
          <p:nvPr/>
        </p:nvSpPr>
        <p:spPr>
          <a:xfrm>
            <a:off x="752713" y="4471273"/>
            <a:ext cx="13124974" cy="951548"/>
          </a:xfrm>
          <a:prstGeom prst="rect">
            <a:avLst/>
          </a:prstGeom>
          <a:solidFill>
            <a:srgbClr val="000000">
              <a:alpha val="4000"/>
            </a:srgbClr>
          </a:solidFill>
          <a:ln/>
        </p:spPr>
      </p:sp>
      <p:sp>
        <p:nvSpPr>
          <p:cNvPr id="12" name="Text 10"/>
          <p:cNvSpPr/>
          <p:nvPr/>
        </p:nvSpPr>
        <p:spPr>
          <a:xfrm>
            <a:off x="965597" y="4606528"/>
            <a:ext cx="2851666" cy="340519"/>
          </a:xfrm>
          <a:prstGeom prst="rect">
            <a:avLst/>
          </a:prstGeom>
          <a:noFill/>
          <a:ln/>
        </p:spPr>
        <p:txBody>
          <a:bodyPr wrap="none" lIns="0" tIns="0" rIns="0" bIns="0" rtlCol="0" anchor="t"/>
          <a:lstStyle/>
          <a:p>
            <a:pPr marL="0" indent="0" algn="l">
              <a:lnSpc>
                <a:spcPts val="2650"/>
              </a:lnSpc>
              <a:buNone/>
            </a:pPr>
            <a:r>
              <a:rPr lang="en-US" sz="1650" b="1" dirty="0">
                <a:solidFill>
                  <a:srgbClr val="00002E"/>
                </a:solidFill>
                <a:latin typeface="PT Sans" pitchFamily="34" charset="0"/>
                <a:ea typeface="PT Sans" pitchFamily="34" charset="-122"/>
                <a:cs typeface="PT Sans" pitchFamily="34" charset="-120"/>
              </a:rPr>
              <a:t>Contributions</a:t>
            </a:r>
            <a:endParaRPr lang="en-US" sz="1650" dirty="0"/>
          </a:p>
        </p:txBody>
      </p:sp>
      <p:sp>
        <p:nvSpPr>
          <p:cNvPr id="13" name="Text 11"/>
          <p:cNvSpPr/>
          <p:nvPr/>
        </p:nvSpPr>
        <p:spPr>
          <a:xfrm>
            <a:off x="4250650" y="4606528"/>
            <a:ext cx="9414153" cy="34051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00002E"/>
                </a:solidFill>
                <a:latin typeface="PT Sans" pitchFamily="34" charset="0"/>
                <a:ea typeface="PT Sans" pitchFamily="34" charset="-122"/>
                <a:cs typeface="PT Sans" pitchFamily="34" charset="-120"/>
              </a:rPr>
              <a:t>Demonstrated 91.70% accuracy with optimized ResNet50.</a:t>
            </a:r>
            <a:endParaRPr lang="en-US" sz="1650" dirty="0"/>
          </a:p>
        </p:txBody>
      </p:sp>
      <p:sp>
        <p:nvSpPr>
          <p:cNvPr id="14" name="Text 12"/>
          <p:cNvSpPr/>
          <p:nvPr/>
        </p:nvSpPr>
        <p:spPr>
          <a:xfrm>
            <a:off x="4250650" y="5010864"/>
            <a:ext cx="9414153" cy="34051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00002E"/>
                </a:solidFill>
                <a:latin typeface="PT Sans" pitchFamily="34" charset="0"/>
                <a:ea typeface="PT Sans" pitchFamily="34" charset="-122"/>
                <a:cs typeface="PT Sans" pitchFamily="34" charset="-120"/>
              </a:rPr>
              <a:t>Provided detailed experiments explaining impact of learning rate &amp; depth.</a:t>
            </a:r>
            <a:endParaRPr lang="en-US" sz="1650" dirty="0"/>
          </a:p>
        </p:txBody>
      </p:sp>
      <p:sp>
        <p:nvSpPr>
          <p:cNvPr id="15" name="Shape 13"/>
          <p:cNvSpPr/>
          <p:nvPr/>
        </p:nvSpPr>
        <p:spPr>
          <a:xfrm>
            <a:off x="752713" y="5422821"/>
            <a:ext cx="13124974" cy="951548"/>
          </a:xfrm>
          <a:prstGeom prst="rect">
            <a:avLst/>
          </a:prstGeom>
          <a:solidFill>
            <a:srgbClr val="FFFFFF">
              <a:alpha val="4000"/>
            </a:srgbClr>
          </a:solidFill>
          <a:ln/>
        </p:spPr>
      </p:sp>
      <p:sp>
        <p:nvSpPr>
          <p:cNvPr id="16" name="Text 14"/>
          <p:cNvSpPr/>
          <p:nvPr/>
        </p:nvSpPr>
        <p:spPr>
          <a:xfrm>
            <a:off x="965597" y="5558076"/>
            <a:ext cx="2851666" cy="340519"/>
          </a:xfrm>
          <a:prstGeom prst="rect">
            <a:avLst/>
          </a:prstGeom>
          <a:noFill/>
          <a:ln/>
        </p:spPr>
        <p:txBody>
          <a:bodyPr wrap="none" lIns="0" tIns="0" rIns="0" bIns="0" rtlCol="0" anchor="t"/>
          <a:lstStyle/>
          <a:p>
            <a:pPr marL="0" indent="0" algn="l">
              <a:lnSpc>
                <a:spcPts val="2650"/>
              </a:lnSpc>
              <a:buNone/>
            </a:pPr>
            <a:r>
              <a:rPr lang="en-US" sz="1650" b="1" dirty="0">
                <a:solidFill>
                  <a:srgbClr val="00002E"/>
                </a:solidFill>
                <a:latin typeface="PT Sans" pitchFamily="34" charset="0"/>
                <a:ea typeface="PT Sans" pitchFamily="34" charset="-122"/>
                <a:cs typeface="PT Sans" pitchFamily="34" charset="-120"/>
              </a:rPr>
              <a:t>Advantages</a:t>
            </a:r>
            <a:endParaRPr lang="en-US" sz="1650" dirty="0"/>
          </a:p>
        </p:txBody>
      </p:sp>
      <p:sp>
        <p:nvSpPr>
          <p:cNvPr id="17" name="Text 15"/>
          <p:cNvSpPr/>
          <p:nvPr/>
        </p:nvSpPr>
        <p:spPr>
          <a:xfrm>
            <a:off x="4250650" y="5558076"/>
            <a:ext cx="9414153" cy="34051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00002E"/>
                </a:solidFill>
                <a:latin typeface="PT Sans" pitchFamily="34" charset="0"/>
                <a:ea typeface="PT Sans" pitchFamily="34" charset="-122"/>
                <a:cs typeface="PT Sans" pitchFamily="34" charset="-120"/>
              </a:rPr>
              <a:t>Stable model performance with transfer learning.</a:t>
            </a:r>
            <a:endParaRPr lang="en-US" sz="1650" dirty="0"/>
          </a:p>
        </p:txBody>
      </p:sp>
      <p:sp>
        <p:nvSpPr>
          <p:cNvPr id="18" name="Text 16"/>
          <p:cNvSpPr/>
          <p:nvPr/>
        </p:nvSpPr>
        <p:spPr>
          <a:xfrm>
            <a:off x="4250650" y="5962412"/>
            <a:ext cx="9414153" cy="34051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00002E"/>
                </a:solidFill>
                <a:latin typeface="PT Sans" pitchFamily="34" charset="0"/>
                <a:ea typeface="PT Sans" pitchFamily="34" charset="-122"/>
                <a:cs typeface="PT Sans" pitchFamily="34" charset="-120"/>
              </a:rPr>
              <a:t>Clear experimental analysis guides future model tuning.</a:t>
            </a:r>
            <a:endParaRPr lang="en-US" sz="1650" dirty="0"/>
          </a:p>
        </p:txBody>
      </p:sp>
      <p:sp>
        <p:nvSpPr>
          <p:cNvPr id="19" name="Shape 17"/>
          <p:cNvSpPr/>
          <p:nvPr/>
        </p:nvSpPr>
        <p:spPr>
          <a:xfrm>
            <a:off x="752713" y="6374368"/>
            <a:ext cx="13124974" cy="951548"/>
          </a:xfrm>
          <a:prstGeom prst="rect">
            <a:avLst/>
          </a:prstGeom>
          <a:solidFill>
            <a:srgbClr val="000000">
              <a:alpha val="4000"/>
            </a:srgbClr>
          </a:solidFill>
          <a:ln/>
        </p:spPr>
      </p:sp>
      <p:sp>
        <p:nvSpPr>
          <p:cNvPr id="20" name="Text 18"/>
          <p:cNvSpPr/>
          <p:nvPr/>
        </p:nvSpPr>
        <p:spPr>
          <a:xfrm>
            <a:off x="965597" y="6509623"/>
            <a:ext cx="2851666" cy="340519"/>
          </a:xfrm>
          <a:prstGeom prst="rect">
            <a:avLst/>
          </a:prstGeom>
          <a:noFill/>
          <a:ln/>
        </p:spPr>
        <p:txBody>
          <a:bodyPr wrap="none" lIns="0" tIns="0" rIns="0" bIns="0" rtlCol="0" anchor="t"/>
          <a:lstStyle/>
          <a:p>
            <a:pPr marL="0" indent="0" algn="l">
              <a:lnSpc>
                <a:spcPts val="2650"/>
              </a:lnSpc>
              <a:buNone/>
            </a:pPr>
            <a:r>
              <a:rPr lang="en-US" sz="1650" b="1" dirty="0">
                <a:solidFill>
                  <a:srgbClr val="00002E"/>
                </a:solidFill>
                <a:latin typeface="PT Sans" pitchFamily="34" charset="0"/>
                <a:ea typeface="PT Sans" pitchFamily="34" charset="-122"/>
                <a:cs typeface="PT Sans" pitchFamily="34" charset="-120"/>
              </a:rPr>
              <a:t>Limitations</a:t>
            </a:r>
            <a:endParaRPr lang="en-US" sz="1650" dirty="0"/>
          </a:p>
        </p:txBody>
      </p:sp>
      <p:sp>
        <p:nvSpPr>
          <p:cNvPr id="21" name="Text 19"/>
          <p:cNvSpPr/>
          <p:nvPr/>
        </p:nvSpPr>
        <p:spPr>
          <a:xfrm>
            <a:off x="4250650" y="6509623"/>
            <a:ext cx="9414153" cy="34051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00002E"/>
                </a:solidFill>
                <a:latin typeface="PT Sans" pitchFamily="34" charset="0"/>
                <a:ea typeface="PT Sans" pitchFamily="34" charset="-122"/>
                <a:cs typeface="PT Sans" pitchFamily="34" charset="-120"/>
              </a:rPr>
              <a:t>Model performance highly sensitive to hyperparameters.</a:t>
            </a:r>
            <a:endParaRPr lang="en-US" sz="1650" dirty="0"/>
          </a:p>
        </p:txBody>
      </p:sp>
      <p:sp>
        <p:nvSpPr>
          <p:cNvPr id="22" name="Text 20"/>
          <p:cNvSpPr/>
          <p:nvPr/>
        </p:nvSpPr>
        <p:spPr>
          <a:xfrm>
            <a:off x="4250650" y="6913959"/>
            <a:ext cx="9414153" cy="34051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00002E"/>
                </a:solidFill>
                <a:latin typeface="PT Sans" pitchFamily="34" charset="0"/>
                <a:ea typeface="PT Sans" pitchFamily="34" charset="-122"/>
                <a:cs typeface="PT Sans" pitchFamily="34" charset="-120"/>
              </a:rPr>
              <a:t>ResNet50 has higher computational cost than lightweight networks.</a:t>
            </a:r>
            <a:endParaRPr lang="en-US" sz="1650" dirty="0"/>
          </a:p>
        </p:txBody>
      </p:sp>
      <p:pic>
        <p:nvPicPr>
          <p:cNvPr id="23" name="Picture 22">
            <a:extLst>
              <a:ext uri="{FF2B5EF4-FFF2-40B4-BE49-F238E27FC236}">
                <a16:creationId xmlns:a16="http://schemas.microsoft.com/office/drawing/2014/main" id="{94AE9944-6E4A-F8A8-B84F-B4C630AC481B}"/>
              </a:ext>
            </a:extLst>
          </p:cNvPr>
          <p:cNvPicPr>
            <a:picLocks noChangeAspect="1"/>
          </p:cNvPicPr>
          <p:nvPr/>
        </p:nvPicPr>
        <p:blipFill>
          <a:blip r:embed="rId3"/>
          <a:stretch>
            <a:fillRect/>
          </a:stretch>
        </p:blipFill>
        <p:spPr>
          <a:xfrm>
            <a:off x="12801673" y="7790249"/>
            <a:ext cx="1755992" cy="43935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45093" y="585430"/>
            <a:ext cx="13140214" cy="1252061"/>
          </a:xfrm>
          <a:prstGeom prst="rect">
            <a:avLst/>
          </a:prstGeom>
          <a:noFill/>
          <a:ln/>
        </p:spPr>
        <p:txBody>
          <a:bodyPr wrap="square" lIns="0" tIns="0" rIns="0" bIns="0" rtlCol="0" anchor="t"/>
          <a:lstStyle/>
          <a:p>
            <a:pPr marL="0" indent="0" algn="l">
              <a:lnSpc>
                <a:spcPts val="4900"/>
              </a:lnSpc>
              <a:buNone/>
            </a:pPr>
            <a:r>
              <a:rPr lang="en-US" sz="3900" dirty="0">
                <a:solidFill>
                  <a:srgbClr val="00002E"/>
                </a:solidFill>
                <a:latin typeface="Nunito Semi Bold" pitchFamily="34" charset="0"/>
                <a:ea typeface="Nunito Semi Bold" pitchFamily="34" charset="-122"/>
                <a:cs typeface="Nunito Semi Bold" pitchFamily="34" charset="-120"/>
              </a:rPr>
              <a:t>9)Developing an Efficient Method for Melanoma Detection Using CNN Techniques</a:t>
            </a:r>
            <a:endParaRPr lang="en-US" sz="3900" dirty="0"/>
          </a:p>
        </p:txBody>
      </p:sp>
      <p:sp>
        <p:nvSpPr>
          <p:cNvPr id="3" name="Text 1"/>
          <p:cNvSpPr/>
          <p:nvPr/>
        </p:nvSpPr>
        <p:spPr>
          <a:xfrm>
            <a:off x="745093" y="2263259"/>
            <a:ext cx="13140214" cy="340519"/>
          </a:xfrm>
          <a:prstGeom prst="rect">
            <a:avLst/>
          </a:prstGeom>
          <a:noFill/>
          <a:ln/>
        </p:spPr>
        <p:txBody>
          <a:bodyPr wrap="none" lIns="0" tIns="0" rIns="0" bIns="0" rtlCol="0" anchor="t"/>
          <a:lstStyle/>
          <a:p>
            <a:pPr marL="0" indent="0" algn="l">
              <a:lnSpc>
                <a:spcPts val="2650"/>
              </a:lnSpc>
              <a:buNone/>
            </a:pPr>
            <a:r>
              <a:rPr lang="en-US" sz="1650" b="1" dirty="0">
                <a:solidFill>
                  <a:srgbClr val="00002E"/>
                </a:solidFill>
                <a:latin typeface="PT Sans" pitchFamily="34" charset="0"/>
                <a:ea typeface="PT Sans" pitchFamily="34" charset="-122"/>
                <a:cs typeface="PT Sans" pitchFamily="34" charset="-120"/>
              </a:rPr>
              <a:t>Authors:</a:t>
            </a:r>
            <a:r>
              <a:rPr lang="en-US" sz="1650" dirty="0">
                <a:solidFill>
                  <a:srgbClr val="00002E"/>
                </a:solidFill>
                <a:latin typeface="PT Sans" pitchFamily="34" charset="0"/>
                <a:ea typeface="PT Sans" pitchFamily="34" charset="-122"/>
                <a:cs typeface="PT Sans" pitchFamily="34" charset="-120"/>
              </a:rPr>
              <a:t> Devika Moturi, Ravi Kishan Surapaneni, Venkata Sai Geethika Avanigadda</a:t>
            </a:r>
            <a:endParaRPr lang="en-US" sz="1650" dirty="0"/>
          </a:p>
        </p:txBody>
      </p:sp>
      <p:sp>
        <p:nvSpPr>
          <p:cNvPr id="4" name="Text 2"/>
          <p:cNvSpPr/>
          <p:nvPr/>
        </p:nvSpPr>
        <p:spPr>
          <a:xfrm>
            <a:off x="745093" y="2843213"/>
            <a:ext cx="13140214" cy="340519"/>
          </a:xfrm>
          <a:prstGeom prst="rect">
            <a:avLst/>
          </a:prstGeom>
          <a:noFill/>
          <a:ln/>
        </p:spPr>
        <p:txBody>
          <a:bodyPr wrap="none" lIns="0" tIns="0" rIns="0" bIns="0" rtlCol="0" anchor="t"/>
          <a:lstStyle/>
          <a:p>
            <a:pPr marL="0" indent="0" algn="l">
              <a:lnSpc>
                <a:spcPts val="2650"/>
              </a:lnSpc>
              <a:buNone/>
            </a:pPr>
            <a:r>
              <a:rPr lang="en-US" sz="1650" b="1" dirty="0">
                <a:solidFill>
                  <a:srgbClr val="00002E"/>
                </a:solidFill>
                <a:latin typeface="PT Sans" pitchFamily="34" charset="0"/>
                <a:ea typeface="PT Sans" pitchFamily="34" charset="-122"/>
                <a:cs typeface="PT Sans" pitchFamily="34" charset="-120"/>
              </a:rPr>
              <a:t>Year of Publication:</a:t>
            </a:r>
            <a:r>
              <a:rPr lang="en-US" sz="1650" dirty="0">
                <a:solidFill>
                  <a:srgbClr val="00002E"/>
                </a:solidFill>
                <a:latin typeface="PT Sans" pitchFamily="34" charset="0"/>
                <a:ea typeface="PT Sans" pitchFamily="34" charset="-122"/>
                <a:cs typeface="PT Sans" pitchFamily="34" charset="-120"/>
              </a:rPr>
              <a:t> 2024</a:t>
            </a:r>
            <a:endParaRPr lang="en-US" sz="1650" dirty="0"/>
          </a:p>
        </p:txBody>
      </p:sp>
      <p:sp>
        <p:nvSpPr>
          <p:cNvPr id="5" name="Shape 3"/>
          <p:cNvSpPr/>
          <p:nvPr/>
        </p:nvSpPr>
        <p:spPr>
          <a:xfrm>
            <a:off x="745093" y="3423166"/>
            <a:ext cx="13140214" cy="4225766"/>
          </a:xfrm>
          <a:prstGeom prst="roundRect">
            <a:avLst>
              <a:gd name="adj" fmla="val 7557"/>
            </a:avLst>
          </a:prstGeom>
          <a:noFill/>
          <a:ln w="7620">
            <a:solidFill>
              <a:srgbClr val="000000">
                <a:alpha val="8000"/>
              </a:srgbClr>
            </a:solidFill>
            <a:prstDash val="solid"/>
          </a:ln>
        </p:spPr>
      </p:sp>
      <p:sp>
        <p:nvSpPr>
          <p:cNvPr id="6" name="Shape 4"/>
          <p:cNvSpPr/>
          <p:nvPr/>
        </p:nvSpPr>
        <p:spPr>
          <a:xfrm>
            <a:off x="752713" y="3430786"/>
            <a:ext cx="13124974" cy="1355884"/>
          </a:xfrm>
          <a:prstGeom prst="rect">
            <a:avLst/>
          </a:prstGeom>
          <a:solidFill>
            <a:srgbClr val="FFFFFF">
              <a:alpha val="4000"/>
            </a:srgbClr>
          </a:solidFill>
          <a:ln/>
        </p:spPr>
      </p:sp>
      <p:sp>
        <p:nvSpPr>
          <p:cNvPr id="7" name="Text 5"/>
          <p:cNvSpPr/>
          <p:nvPr/>
        </p:nvSpPr>
        <p:spPr>
          <a:xfrm>
            <a:off x="965597" y="3566041"/>
            <a:ext cx="2851666" cy="340519"/>
          </a:xfrm>
          <a:prstGeom prst="rect">
            <a:avLst/>
          </a:prstGeom>
          <a:noFill/>
          <a:ln/>
        </p:spPr>
        <p:txBody>
          <a:bodyPr wrap="none" lIns="0" tIns="0" rIns="0" bIns="0" rtlCol="0" anchor="t"/>
          <a:lstStyle/>
          <a:p>
            <a:pPr marL="0" indent="0" algn="l">
              <a:lnSpc>
                <a:spcPts val="2650"/>
              </a:lnSpc>
              <a:buNone/>
            </a:pPr>
            <a:r>
              <a:rPr lang="en-US" sz="1650" b="1" dirty="0">
                <a:solidFill>
                  <a:srgbClr val="00002E"/>
                </a:solidFill>
                <a:latin typeface="PT Sans" pitchFamily="34" charset="0"/>
                <a:ea typeface="PT Sans" pitchFamily="34" charset="-122"/>
                <a:cs typeface="PT Sans" pitchFamily="34" charset="-120"/>
              </a:rPr>
              <a:t>Methodology</a:t>
            </a:r>
            <a:endParaRPr lang="en-US" sz="1650" dirty="0"/>
          </a:p>
        </p:txBody>
      </p:sp>
      <p:sp>
        <p:nvSpPr>
          <p:cNvPr id="8" name="Text 6"/>
          <p:cNvSpPr/>
          <p:nvPr/>
        </p:nvSpPr>
        <p:spPr>
          <a:xfrm>
            <a:off x="4250650" y="3566041"/>
            <a:ext cx="9414153" cy="34051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00002E"/>
                </a:solidFill>
                <a:latin typeface="PT Sans" pitchFamily="34" charset="0"/>
                <a:ea typeface="PT Sans" pitchFamily="34" charset="-122"/>
                <a:cs typeface="PT Sans" pitchFamily="34" charset="-120"/>
              </a:rPr>
              <a:t>Used HAM10000 dermoscopic images for melanoma vs non-melanoma classification.</a:t>
            </a:r>
            <a:endParaRPr lang="en-US" sz="1650" dirty="0"/>
          </a:p>
        </p:txBody>
      </p:sp>
      <p:sp>
        <p:nvSpPr>
          <p:cNvPr id="9" name="Text 7"/>
          <p:cNvSpPr/>
          <p:nvPr/>
        </p:nvSpPr>
        <p:spPr>
          <a:xfrm>
            <a:off x="4250650" y="3970377"/>
            <a:ext cx="9414153" cy="34051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00002E"/>
                </a:solidFill>
                <a:latin typeface="PT Sans" pitchFamily="34" charset="0"/>
                <a:ea typeface="PT Sans" pitchFamily="34" charset="-122"/>
                <a:cs typeface="PT Sans" pitchFamily="34" charset="-120"/>
              </a:rPr>
              <a:t>Applied MobileNetV2, DenseNet, and a customized CNN.</a:t>
            </a:r>
            <a:endParaRPr lang="en-US" sz="1650" dirty="0"/>
          </a:p>
        </p:txBody>
      </p:sp>
      <p:sp>
        <p:nvSpPr>
          <p:cNvPr id="10" name="Text 8"/>
          <p:cNvSpPr/>
          <p:nvPr/>
        </p:nvSpPr>
        <p:spPr>
          <a:xfrm>
            <a:off x="4250650" y="4374713"/>
            <a:ext cx="9414153" cy="34051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00002E"/>
                </a:solidFill>
                <a:latin typeface="PT Sans" pitchFamily="34" charset="0"/>
                <a:ea typeface="PT Sans" pitchFamily="34" charset="-122"/>
                <a:cs typeface="PT Sans" pitchFamily="34" charset="-120"/>
              </a:rPr>
              <a:t>Conducted preprocessing, scaling, and training multiple deep CNN models.</a:t>
            </a:r>
            <a:endParaRPr lang="en-US" sz="1650" dirty="0"/>
          </a:p>
        </p:txBody>
      </p:sp>
      <p:sp>
        <p:nvSpPr>
          <p:cNvPr id="11" name="Shape 9"/>
          <p:cNvSpPr/>
          <p:nvPr/>
        </p:nvSpPr>
        <p:spPr>
          <a:xfrm>
            <a:off x="752713" y="4786670"/>
            <a:ext cx="13124974" cy="951548"/>
          </a:xfrm>
          <a:prstGeom prst="rect">
            <a:avLst/>
          </a:prstGeom>
          <a:solidFill>
            <a:srgbClr val="000000">
              <a:alpha val="4000"/>
            </a:srgbClr>
          </a:solidFill>
          <a:ln/>
        </p:spPr>
      </p:sp>
      <p:sp>
        <p:nvSpPr>
          <p:cNvPr id="12" name="Text 10"/>
          <p:cNvSpPr/>
          <p:nvPr/>
        </p:nvSpPr>
        <p:spPr>
          <a:xfrm>
            <a:off x="965597" y="4921925"/>
            <a:ext cx="2851666" cy="340519"/>
          </a:xfrm>
          <a:prstGeom prst="rect">
            <a:avLst/>
          </a:prstGeom>
          <a:noFill/>
          <a:ln/>
        </p:spPr>
        <p:txBody>
          <a:bodyPr wrap="none" lIns="0" tIns="0" rIns="0" bIns="0" rtlCol="0" anchor="t"/>
          <a:lstStyle/>
          <a:p>
            <a:pPr marL="0" indent="0" algn="l">
              <a:lnSpc>
                <a:spcPts val="2650"/>
              </a:lnSpc>
              <a:buNone/>
            </a:pPr>
            <a:r>
              <a:rPr lang="en-US" sz="1650" b="1" dirty="0">
                <a:solidFill>
                  <a:srgbClr val="00002E"/>
                </a:solidFill>
                <a:latin typeface="PT Sans" pitchFamily="34" charset="0"/>
                <a:ea typeface="PT Sans" pitchFamily="34" charset="-122"/>
                <a:cs typeface="PT Sans" pitchFamily="34" charset="-120"/>
              </a:rPr>
              <a:t>Contributions</a:t>
            </a:r>
            <a:endParaRPr lang="en-US" sz="1650" dirty="0"/>
          </a:p>
        </p:txBody>
      </p:sp>
      <p:sp>
        <p:nvSpPr>
          <p:cNvPr id="13" name="Text 11"/>
          <p:cNvSpPr/>
          <p:nvPr/>
        </p:nvSpPr>
        <p:spPr>
          <a:xfrm>
            <a:off x="4250650" y="4921925"/>
            <a:ext cx="9414153" cy="34051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00002E"/>
                </a:solidFill>
                <a:latin typeface="PT Sans" pitchFamily="34" charset="0"/>
                <a:ea typeface="PT Sans" pitchFamily="34" charset="-122"/>
                <a:cs typeface="PT Sans" pitchFamily="34" charset="-120"/>
              </a:rPr>
              <a:t>Introduced a custom CNN that outperformed lightweight models.</a:t>
            </a:r>
            <a:endParaRPr lang="en-US" sz="1650" dirty="0"/>
          </a:p>
        </p:txBody>
      </p:sp>
      <p:sp>
        <p:nvSpPr>
          <p:cNvPr id="14" name="Text 12"/>
          <p:cNvSpPr/>
          <p:nvPr/>
        </p:nvSpPr>
        <p:spPr>
          <a:xfrm>
            <a:off x="4250650" y="5326261"/>
            <a:ext cx="9414153" cy="34051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00002E"/>
                </a:solidFill>
                <a:latin typeface="PT Sans" pitchFamily="34" charset="0"/>
                <a:ea typeface="PT Sans" pitchFamily="34" charset="-122"/>
                <a:cs typeface="PT Sans" pitchFamily="34" charset="-120"/>
              </a:rPr>
              <a:t>Built a GUI-based web application for real-time melanoma prediction.</a:t>
            </a:r>
            <a:endParaRPr lang="en-US" sz="1650" dirty="0"/>
          </a:p>
        </p:txBody>
      </p:sp>
      <p:sp>
        <p:nvSpPr>
          <p:cNvPr id="15" name="Shape 13"/>
          <p:cNvSpPr/>
          <p:nvPr/>
        </p:nvSpPr>
        <p:spPr>
          <a:xfrm>
            <a:off x="752713" y="5738217"/>
            <a:ext cx="13124974" cy="951548"/>
          </a:xfrm>
          <a:prstGeom prst="rect">
            <a:avLst/>
          </a:prstGeom>
          <a:solidFill>
            <a:srgbClr val="FFFFFF">
              <a:alpha val="4000"/>
            </a:srgbClr>
          </a:solidFill>
          <a:ln/>
        </p:spPr>
      </p:sp>
      <p:sp>
        <p:nvSpPr>
          <p:cNvPr id="16" name="Text 14"/>
          <p:cNvSpPr/>
          <p:nvPr/>
        </p:nvSpPr>
        <p:spPr>
          <a:xfrm>
            <a:off x="965597" y="5873472"/>
            <a:ext cx="2851666" cy="340519"/>
          </a:xfrm>
          <a:prstGeom prst="rect">
            <a:avLst/>
          </a:prstGeom>
          <a:noFill/>
          <a:ln/>
        </p:spPr>
        <p:txBody>
          <a:bodyPr wrap="none" lIns="0" tIns="0" rIns="0" bIns="0" rtlCol="0" anchor="t"/>
          <a:lstStyle/>
          <a:p>
            <a:pPr marL="0" indent="0" algn="l">
              <a:lnSpc>
                <a:spcPts val="2650"/>
              </a:lnSpc>
              <a:buNone/>
            </a:pPr>
            <a:r>
              <a:rPr lang="en-US" sz="1650" b="1" dirty="0">
                <a:solidFill>
                  <a:srgbClr val="00002E"/>
                </a:solidFill>
                <a:latin typeface="PT Sans" pitchFamily="34" charset="0"/>
                <a:ea typeface="PT Sans" pitchFamily="34" charset="-122"/>
                <a:cs typeface="PT Sans" pitchFamily="34" charset="-120"/>
              </a:rPr>
              <a:t>Advantages</a:t>
            </a:r>
            <a:endParaRPr lang="en-US" sz="1650" dirty="0"/>
          </a:p>
        </p:txBody>
      </p:sp>
      <p:sp>
        <p:nvSpPr>
          <p:cNvPr id="17" name="Text 15"/>
          <p:cNvSpPr/>
          <p:nvPr/>
        </p:nvSpPr>
        <p:spPr>
          <a:xfrm>
            <a:off x="4250650" y="5873472"/>
            <a:ext cx="9414153" cy="34051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00002E"/>
                </a:solidFill>
                <a:latin typeface="PT Sans" pitchFamily="34" charset="0"/>
                <a:ea typeface="PT Sans" pitchFamily="34" charset="-122"/>
                <a:cs typeface="PT Sans" pitchFamily="34" charset="-120"/>
              </a:rPr>
              <a:t>High accuracy (95%) with optimized CNN.</a:t>
            </a:r>
            <a:endParaRPr lang="en-US" sz="1650" dirty="0"/>
          </a:p>
        </p:txBody>
      </p:sp>
      <p:sp>
        <p:nvSpPr>
          <p:cNvPr id="18" name="Text 16"/>
          <p:cNvSpPr/>
          <p:nvPr/>
        </p:nvSpPr>
        <p:spPr>
          <a:xfrm>
            <a:off x="4250650" y="6277808"/>
            <a:ext cx="9414153" cy="34051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00002E"/>
                </a:solidFill>
                <a:latin typeface="PT Sans" pitchFamily="34" charset="0"/>
                <a:ea typeface="PT Sans" pitchFamily="34" charset="-122"/>
                <a:cs typeface="PT Sans" pitchFamily="34" charset="-120"/>
              </a:rPr>
              <a:t>Simple architecture suitable for deployment through a web app.</a:t>
            </a:r>
            <a:endParaRPr lang="en-US" sz="1650" dirty="0"/>
          </a:p>
        </p:txBody>
      </p:sp>
      <p:sp>
        <p:nvSpPr>
          <p:cNvPr id="19" name="Shape 17"/>
          <p:cNvSpPr/>
          <p:nvPr/>
        </p:nvSpPr>
        <p:spPr>
          <a:xfrm>
            <a:off x="752713" y="6689765"/>
            <a:ext cx="13124974" cy="951548"/>
          </a:xfrm>
          <a:prstGeom prst="rect">
            <a:avLst/>
          </a:prstGeom>
          <a:solidFill>
            <a:srgbClr val="000000">
              <a:alpha val="4000"/>
            </a:srgbClr>
          </a:solidFill>
          <a:ln/>
        </p:spPr>
      </p:sp>
      <p:sp>
        <p:nvSpPr>
          <p:cNvPr id="20" name="Text 18"/>
          <p:cNvSpPr/>
          <p:nvPr/>
        </p:nvSpPr>
        <p:spPr>
          <a:xfrm>
            <a:off x="965597" y="6825020"/>
            <a:ext cx="2851666" cy="340519"/>
          </a:xfrm>
          <a:prstGeom prst="rect">
            <a:avLst/>
          </a:prstGeom>
          <a:noFill/>
          <a:ln/>
        </p:spPr>
        <p:txBody>
          <a:bodyPr wrap="none" lIns="0" tIns="0" rIns="0" bIns="0" rtlCol="0" anchor="t"/>
          <a:lstStyle/>
          <a:p>
            <a:pPr marL="0" indent="0" algn="l">
              <a:lnSpc>
                <a:spcPts val="2650"/>
              </a:lnSpc>
              <a:buNone/>
            </a:pPr>
            <a:r>
              <a:rPr lang="en-US" sz="1650" b="1" dirty="0">
                <a:solidFill>
                  <a:srgbClr val="00002E"/>
                </a:solidFill>
                <a:latin typeface="PT Sans" pitchFamily="34" charset="0"/>
                <a:ea typeface="PT Sans" pitchFamily="34" charset="-122"/>
                <a:cs typeface="PT Sans" pitchFamily="34" charset="-120"/>
              </a:rPr>
              <a:t>Limitations</a:t>
            </a:r>
            <a:endParaRPr lang="en-US" sz="1650" dirty="0"/>
          </a:p>
        </p:txBody>
      </p:sp>
      <p:sp>
        <p:nvSpPr>
          <p:cNvPr id="21" name="Text 19"/>
          <p:cNvSpPr/>
          <p:nvPr/>
        </p:nvSpPr>
        <p:spPr>
          <a:xfrm>
            <a:off x="4250650" y="6825020"/>
            <a:ext cx="9414153" cy="34051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00002E"/>
                </a:solidFill>
                <a:latin typeface="PT Sans" pitchFamily="34" charset="0"/>
                <a:ea typeface="PT Sans" pitchFamily="34" charset="-122"/>
                <a:cs typeface="PT Sans" pitchFamily="34" charset="-120"/>
              </a:rPr>
              <a:t>Limited dataset diversity leads to class imbalance.</a:t>
            </a:r>
            <a:endParaRPr lang="en-US" sz="1650" dirty="0"/>
          </a:p>
        </p:txBody>
      </p:sp>
      <p:sp>
        <p:nvSpPr>
          <p:cNvPr id="22" name="Text 20"/>
          <p:cNvSpPr/>
          <p:nvPr/>
        </p:nvSpPr>
        <p:spPr>
          <a:xfrm>
            <a:off x="4250650" y="7229356"/>
            <a:ext cx="9414153" cy="34051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00002E"/>
                </a:solidFill>
                <a:latin typeface="PT Sans" pitchFamily="34" charset="0"/>
                <a:ea typeface="PT Sans" pitchFamily="34" charset="-122"/>
                <a:cs typeface="PT Sans" pitchFamily="34" charset="-120"/>
              </a:rPr>
              <a:t>High-resolution images increased computation time.</a:t>
            </a:r>
            <a:endParaRPr lang="en-US" sz="1650" dirty="0"/>
          </a:p>
        </p:txBody>
      </p:sp>
      <p:pic>
        <p:nvPicPr>
          <p:cNvPr id="23" name="Picture 22">
            <a:extLst>
              <a:ext uri="{FF2B5EF4-FFF2-40B4-BE49-F238E27FC236}">
                <a16:creationId xmlns:a16="http://schemas.microsoft.com/office/drawing/2014/main" id="{8958E93F-CB6C-FC39-8CC6-EB2ED09B0B6B}"/>
              </a:ext>
            </a:extLst>
          </p:cNvPr>
          <p:cNvPicPr>
            <a:picLocks noChangeAspect="1"/>
          </p:cNvPicPr>
          <p:nvPr/>
        </p:nvPicPr>
        <p:blipFill>
          <a:blip r:embed="rId3"/>
          <a:stretch>
            <a:fillRect/>
          </a:stretch>
        </p:blipFill>
        <p:spPr>
          <a:xfrm>
            <a:off x="12801673" y="7790249"/>
            <a:ext cx="1755992" cy="43935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23781" y="681990"/>
            <a:ext cx="13182838" cy="1216343"/>
          </a:xfrm>
          <a:prstGeom prst="rect">
            <a:avLst/>
          </a:prstGeom>
          <a:noFill/>
          <a:ln/>
        </p:spPr>
        <p:txBody>
          <a:bodyPr wrap="square" lIns="0" tIns="0" rIns="0" bIns="0" rtlCol="0" anchor="t"/>
          <a:lstStyle/>
          <a:p>
            <a:pPr marL="0" indent="0" algn="l">
              <a:lnSpc>
                <a:spcPts val="4750"/>
              </a:lnSpc>
              <a:buNone/>
            </a:pPr>
            <a:r>
              <a:rPr lang="en-US" sz="3800" dirty="0">
                <a:solidFill>
                  <a:srgbClr val="00002E"/>
                </a:solidFill>
                <a:latin typeface="Nunito Semi Bold" pitchFamily="34" charset="0"/>
                <a:ea typeface="Nunito Semi Bold" pitchFamily="34" charset="-122"/>
                <a:cs typeface="Nunito Semi Bold" pitchFamily="34" charset="-120"/>
              </a:rPr>
              <a:t>10)Minimal Sourced and Lightweight Federated Transfer Learning Models for Skin Cancer Detection</a:t>
            </a:r>
            <a:endParaRPr lang="en-US" sz="3800" dirty="0"/>
          </a:p>
        </p:txBody>
      </p:sp>
      <p:sp>
        <p:nvSpPr>
          <p:cNvPr id="3" name="Text 1"/>
          <p:cNvSpPr/>
          <p:nvPr/>
        </p:nvSpPr>
        <p:spPr>
          <a:xfrm>
            <a:off x="723781" y="2311837"/>
            <a:ext cx="13182838" cy="330875"/>
          </a:xfrm>
          <a:prstGeom prst="rect">
            <a:avLst/>
          </a:prstGeom>
          <a:noFill/>
          <a:ln/>
        </p:spPr>
        <p:txBody>
          <a:bodyPr wrap="none" lIns="0" tIns="0" rIns="0" bIns="0" rtlCol="0" anchor="t"/>
          <a:lstStyle/>
          <a:p>
            <a:pPr marL="0" indent="0" algn="l">
              <a:lnSpc>
                <a:spcPts val="2600"/>
              </a:lnSpc>
              <a:buNone/>
            </a:pPr>
            <a:r>
              <a:rPr lang="en-US" sz="1600" b="1" dirty="0">
                <a:solidFill>
                  <a:srgbClr val="00002E"/>
                </a:solidFill>
                <a:latin typeface="PT Sans" pitchFamily="34" charset="0"/>
                <a:ea typeface="PT Sans" pitchFamily="34" charset="-122"/>
                <a:cs typeface="PT Sans" pitchFamily="34" charset="-120"/>
              </a:rPr>
              <a:t>Authors:</a:t>
            </a:r>
            <a:r>
              <a:rPr lang="en-US" sz="1600" dirty="0">
                <a:solidFill>
                  <a:srgbClr val="00002E"/>
                </a:solidFill>
                <a:latin typeface="PT Sans" pitchFamily="34" charset="0"/>
                <a:ea typeface="PT Sans" pitchFamily="34" charset="-122"/>
                <a:cs typeface="PT Sans" pitchFamily="34" charset="-120"/>
              </a:rPr>
              <a:t> Vikas Khullar, Prabhjot Kaur, Shubham Gargrish, Anand Muni Mishra, Prabhishek Singh, Manoj Diwakar, Anchit Bijalwan, Indrajeet Gupta</a:t>
            </a:r>
            <a:endParaRPr lang="en-US" sz="1600" dirty="0"/>
          </a:p>
        </p:txBody>
      </p:sp>
      <p:sp>
        <p:nvSpPr>
          <p:cNvPr id="4" name="Text 2"/>
          <p:cNvSpPr/>
          <p:nvPr/>
        </p:nvSpPr>
        <p:spPr>
          <a:xfrm>
            <a:off x="723781" y="2875359"/>
            <a:ext cx="13182838" cy="330875"/>
          </a:xfrm>
          <a:prstGeom prst="rect">
            <a:avLst/>
          </a:prstGeom>
          <a:noFill/>
          <a:ln/>
        </p:spPr>
        <p:txBody>
          <a:bodyPr wrap="none" lIns="0" tIns="0" rIns="0" bIns="0" rtlCol="0" anchor="t"/>
          <a:lstStyle/>
          <a:p>
            <a:pPr marL="0" indent="0" algn="l">
              <a:lnSpc>
                <a:spcPts val="2600"/>
              </a:lnSpc>
              <a:buNone/>
            </a:pPr>
            <a:r>
              <a:rPr lang="en-US" sz="1600" b="1" dirty="0">
                <a:solidFill>
                  <a:srgbClr val="00002E"/>
                </a:solidFill>
                <a:latin typeface="PT Sans" pitchFamily="34" charset="0"/>
                <a:ea typeface="PT Sans" pitchFamily="34" charset="-122"/>
                <a:cs typeface="PT Sans" pitchFamily="34" charset="-120"/>
              </a:rPr>
              <a:t>Year of Publication:</a:t>
            </a:r>
            <a:r>
              <a:rPr lang="en-US" sz="1600" dirty="0">
                <a:solidFill>
                  <a:srgbClr val="00002E"/>
                </a:solidFill>
                <a:latin typeface="PT Sans" pitchFamily="34" charset="0"/>
                <a:ea typeface="PT Sans" pitchFamily="34" charset="-122"/>
                <a:cs typeface="PT Sans" pitchFamily="34" charset="-120"/>
              </a:rPr>
              <a:t> 2025</a:t>
            </a:r>
            <a:endParaRPr lang="en-US" sz="1600" dirty="0"/>
          </a:p>
        </p:txBody>
      </p:sp>
      <p:sp>
        <p:nvSpPr>
          <p:cNvPr id="5" name="Shape 3"/>
          <p:cNvSpPr/>
          <p:nvPr/>
        </p:nvSpPr>
        <p:spPr>
          <a:xfrm>
            <a:off x="723781" y="3438882"/>
            <a:ext cx="13182838" cy="4108609"/>
          </a:xfrm>
          <a:prstGeom prst="roundRect">
            <a:avLst>
              <a:gd name="adj" fmla="val 7550"/>
            </a:avLst>
          </a:prstGeom>
          <a:noFill/>
          <a:ln w="7620">
            <a:solidFill>
              <a:srgbClr val="000000">
                <a:alpha val="8000"/>
              </a:srgbClr>
            </a:solidFill>
            <a:prstDash val="solid"/>
          </a:ln>
        </p:spPr>
      </p:sp>
      <p:sp>
        <p:nvSpPr>
          <p:cNvPr id="6" name="Shape 4"/>
          <p:cNvSpPr/>
          <p:nvPr/>
        </p:nvSpPr>
        <p:spPr>
          <a:xfrm>
            <a:off x="731401" y="3446502"/>
            <a:ext cx="13167598" cy="1318022"/>
          </a:xfrm>
          <a:prstGeom prst="rect">
            <a:avLst/>
          </a:prstGeom>
          <a:solidFill>
            <a:srgbClr val="FFFFFF">
              <a:alpha val="4000"/>
            </a:srgbClr>
          </a:solidFill>
          <a:ln/>
        </p:spPr>
      </p:sp>
      <p:sp>
        <p:nvSpPr>
          <p:cNvPr id="7" name="Text 5"/>
          <p:cNvSpPr/>
          <p:nvPr/>
        </p:nvSpPr>
        <p:spPr>
          <a:xfrm>
            <a:off x="938213" y="3578185"/>
            <a:ext cx="2874645" cy="330875"/>
          </a:xfrm>
          <a:prstGeom prst="rect">
            <a:avLst/>
          </a:prstGeom>
          <a:noFill/>
          <a:ln/>
        </p:spPr>
        <p:txBody>
          <a:bodyPr wrap="none" lIns="0" tIns="0" rIns="0" bIns="0" rtlCol="0" anchor="t"/>
          <a:lstStyle/>
          <a:p>
            <a:pPr marL="0" indent="0" algn="l">
              <a:lnSpc>
                <a:spcPts val="2600"/>
              </a:lnSpc>
              <a:buNone/>
            </a:pPr>
            <a:r>
              <a:rPr lang="en-US" sz="1600" b="1" dirty="0">
                <a:solidFill>
                  <a:srgbClr val="00002E"/>
                </a:solidFill>
                <a:latin typeface="PT Sans" pitchFamily="34" charset="0"/>
                <a:ea typeface="PT Sans" pitchFamily="34" charset="-122"/>
                <a:cs typeface="PT Sans" pitchFamily="34" charset="-120"/>
              </a:rPr>
              <a:t>Methodology</a:t>
            </a:r>
            <a:endParaRPr lang="en-US" sz="1600" dirty="0"/>
          </a:p>
        </p:txBody>
      </p:sp>
      <p:sp>
        <p:nvSpPr>
          <p:cNvPr id="8" name="Text 6"/>
          <p:cNvSpPr/>
          <p:nvPr/>
        </p:nvSpPr>
        <p:spPr>
          <a:xfrm>
            <a:off x="4233863" y="3578185"/>
            <a:ext cx="9458444" cy="330875"/>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00002E"/>
                </a:solidFill>
                <a:latin typeface="PT Sans" pitchFamily="34" charset="0"/>
                <a:ea typeface="PT Sans" pitchFamily="34" charset="-122"/>
                <a:cs typeface="PT Sans" pitchFamily="34" charset="-120"/>
              </a:rPr>
              <a:t>Evaluated EfficientNetV2S, EfficientNetB3, ResNet50, NASNetMobile for classification.</a:t>
            </a:r>
            <a:endParaRPr lang="en-US" sz="1600" dirty="0"/>
          </a:p>
        </p:txBody>
      </p:sp>
      <p:sp>
        <p:nvSpPr>
          <p:cNvPr id="9" name="Text 7"/>
          <p:cNvSpPr/>
          <p:nvPr/>
        </p:nvSpPr>
        <p:spPr>
          <a:xfrm>
            <a:off x="4233863" y="3971092"/>
            <a:ext cx="9458444" cy="330875"/>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00002E"/>
                </a:solidFill>
                <a:latin typeface="PT Sans" pitchFamily="34" charset="0"/>
                <a:ea typeface="PT Sans" pitchFamily="34" charset="-122"/>
                <a:cs typeface="PT Sans" pitchFamily="34" charset="-120"/>
              </a:rPr>
              <a:t>Implemented federated learning with both IID and Non-IID datasets.</a:t>
            </a:r>
            <a:endParaRPr lang="en-US" sz="1600" dirty="0"/>
          </a:p>
        </p:txBody>
      </p:sp>
      <p:sp>
        <p:nvSpPr>
          <p:cNvPr id="10" name="Text 8"/>
          <p:cNvSpPr/>
          <p:nvPr/>
        </p:nvSpPr>
        <p:spPr>
          <a:xfrm>
            <a:off x="4233863" y="4363998"/>
            <a:ext cx="9458444" cy="330875"/>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00002E"/>
                </a:solidFill>
                <a:latin typeface="PT Sans" pitchFamily="34" charset="0"/>
                <a:ea typeface="PT Sans" pitchFamily="34" charset="-122"/>
                <a:cs typeface="PT Sans" pitchFamily="34" charset="-120"/>
              </a:rPr>
              <a:t>Used low-resolution images (32×32) to reduce resource usage.</a:t>
            </a:r>
            <a:endParaRPr lang="en-US" sz="1600" dirty="0"/>
          </a:p>
        </p:txBody>
      </p:sp>
      <p:sp>
        <p:nvSpPr>
          <p:cNvPr id="11" name="Shape 9"/>
          <p:cNvSpPr/>
          <p:nvPr/>
        </p:nvSpPr>
        <p:spPr>
          <a:xfrm>
            <a:off x="731401" y="4764524"/>
            <a:ext cx="13167598" cy="925116"/>
          </a:xfrm>
          <a:prstGeom prst="rect">
            <a:avLst/>
          </a:prstGeom>
          <a:solidFill>
            <a:srgbClr val="000000">
              <a:alpha val="4000"/>
            </a:srgbClr>
          </a:solidFill>
          <a:ln/>
        </p:spPr>
      </p:sp>
      <p:sp>
        <p:nvSpPr>
          <p:cNvPr id="12" name="Text 10"/>
          <p:cNvSpPr/>
          <p:nvPr/>
        </p:nvSpPr>
        <p:spPr>
          <a:xfrm>
            <a:off x="938213" y="4896207"/>
            <a:ext cx="2874645" cy="330875"/>
          </a:xfrm>
          <a:prstGeom prst="rect">
            <a:avLst/>
          </a:prstGeom>
          <a:noFill/>
          <a:ln/>
        </p:spPr>
        <p:txBody>
          <a:bodyPr wrap="none" lIns="0" tIns="0" rIns="0" bIns="0" rtlCol="0" anchor="t"/>
          <a:lstStyle/>
          <a:p>
            <a:pPr marL="0" indent="0" algn="l">
              <a:lnSpc>
                <a:spcPts val="2600"/>
              </a:lnSpc>
              <a:buNone/>
            </a:pPr>
            <a:r>
              <a:rPr lang="en-US" sz="1600" b="1" dirty="0">
                <a:solidFill>
                  <a:srgbClr val="00002E"/>
                </a:solidFill>
                <a:latin typeface="PT Sans" pitchFamily="34" charset="0"/>
                <a:ea typeface="PT Sans" pitchFamily="34" charset="-122"/>
                <a:cs typeface="PT Sans" pitchFamily="34" charset="-120"/>
              </a:rPr>
              <a:t>Contributions</a:t>
            </a:r>
            <a:endParaRPr lang="en-US" sz="1600" dirty="0"/>
          </a:p>
        </p:txBody>
      </p:sp>
      <p:sp>
        <p:nvSpPr>
          <p:cNvPr id="13" name="Text 11"/>
          <p:cNvSpPr/>
          <p:nvPr/>
        </p:nvSpPr>
        <p:spPr>
          <a:xfrm>
            <a:off x="4233863" y="4896207"/>
            <a:ext cx="9458444" cy="330875"/>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00002E"/>
                </a:solidFill>
                <a:latin typeface="PT Sans" pitchFamily="34" charset="0"/>
                <a:ea typeface="PT Sans" pitchFamily="34" charset="-122"/>
                <a:cs typeface="PT Sans" pitchFamily="34" charset="-120"/>
              </a:rPr>
              <a:t>Proposed a lightweight federated learning pipeline for melanoma detection.</a:t>
            </a:r>
            <a:endParaRPr lang="en-US" sz="1600" dirty="0"/>
          </a:p>
        </p:txBody>
      </p:sp>
      <p:sp>
        <p:nvSpPr>
          <p:cNvPr id="14" name="Text 12"/>
          <p:cNvSpPr/>
          <p:nvPr/>
        </p:nvSpPr>
        <p:spPr>
          <a:xfrm>
            <a:off x="4233863" y="5289113"/>
            <a:ext cx="9458444" cy="330875"/>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00002E"/>
                </a:solidFill>
                <a:latin typeface="PT Sans" pitchFamily="34" charset="0"/>
                <a:ea typeface="PT Sans" pitchFamily="34" charset="-122"/>
                <a:cs typeface="PT Sans" pitchFamily="34" charset="-120"/>
              </a:rPr>
              <a:t>Demonstrated high accuracy even with low-pixel images and decentralized data.</a:t>
            </a:r>
            <a:endParaRPr lang="en-US" sz="1600" dirty="0"/>
          </a:p>
        </p:txBody>
      </p:sp>
      <p:sp>
        <p:nvSpPr>
          <p:cNvPr id="15" name="Shape 13"/>
          <p:cNvSpPr/>
          <p:nvPr/>
        </p:nvSpPr>
        <p:spPr>
          <a:xfrm>
            <a:off x="731401" y="5689640"/>
            <a:ext cx="13167598" cy="925116"/>
          </a:xfrm>
          <a:prstGeom prst="rect">
            <a:avLst/>
          </a:prstGeom>
          <a:solidFill>
            <a:srgbClr val="FFFFFF">
              <a:alpha val="4000"/>
            </a:srgbClr>
          </a:solidFill>
          <a:ln/>
        </p:spPr>
      </p:sp>
      <p:sp>
        <p:nvSpPr>
          <p:cNvPr id="16" name="Text 14"/>
          <p:cNvSpPr/>
          <p:nvPr/>
        </p:nvSpPr>
        <p:spPr>
          <a:xfrm>
            <a:off x="938213" y="5821323"/>
            <a:ext cx="2874645" cy="330875"/>
          </a:xfrm>
          <a:prstGeom prst="rect">
            <a:avLst/>
          </a:prstGeom>
          <a:noFill/>
          <a:ln/>
        </p:spPr>
        <p:txBody>
          <a:bodyPr wrap="none" lIns="0" tIns="0" rIns="0" bIns="0" rtlCol="0" anchor="t"/>
          <a:lstStyle/>
          <a:p>
            <a:pPr marL="0" indent="0" algn="l">
              <a:lnSpc>
                <a:spcPts val="2600"/>
              </a:lnSpc>
              <a:buNone/>
            </a:pPr>
            <a:r>
              <a:rPr lang="en-US" sz="1600" b="1" dirty="0">
                <a:solidFill>
                  <a:srgbClr val="00002E"/>
                </a:solidFill>
                <a:latin typeface="PT Sans" pitchFamily="34" charset="0"/>
                <a:ea typeface="PT Sans" pitchFamily="34" charset="-122"/>
                <a:cs typeface="PT Sans" pitchFamily="34" charset="-120"/>
              </a:rPr>
              <a:t>Advantages</a:t>
            </a:r>
            <a:endParaRPr lang="en-US" sz="1600" dirty="0"/>
          </a:p>
        </p:txBody>
      </p:sp>
      <p:sp>
        <p:nvSpPr>
          <p:cNvPr id="17" name="Text 15"/>
          <p:cNvSpPr/>
          <p:nvPr/>
        </p:nvSpPr>
        <p:spPr>
          <a:xfrm>
            <a:off x="4233863" y="5821323"/>
            <a:ext cx="9458444" cy="330875"/>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00002E"/>
                </a:solidFill>
                <a:latin typeface="PT Sans" pitchFamily="34" charset="0"/>
                <a:ea typeface="PT Sans" pitchFamily="34" charset="-122"/>
                <a:cs typeface="PT Sans" pitchFamily="34" charset="-120"/>
              </a:rPr>
              <a:t>Efficient for low-resource and privacy-sensitive environments.</a:t>
            </a:r>
            <a:endParaRPr lang="en-US" sz="1600" dirty="0"/>
          </a:p>
        </p:txBody>
      </p:sp>
      <p:sp>
        <p:nvSpPr>
          <p:cNvPr id="18" name="Text 16"/>
          <p:cNvSpPr/>
          <p:nvPr/>
        </p:nvSpPr>
        <p:spPr>
          <a:xfrm>
            <a:off x="4233863" y="6214229"/>
            <a:ext cx="9458444" cy="330875"/>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00002E"/>
                </a:solidFill>
                <a:latin typeface="PT Sans" pitchFamily="34" charset="0"/>
                <a:ea typeface="PT Sans" pitchFamily="34" charset="-122"/>
                <a:cs typeface="PT Sans" pitchFamily="34" charset="-120"/>
              </a:rPr>
              <a:t>Federated learning reduces data-sharing risks.</a:t>
            </a:r>
            <a:endParaRPr lang="en-US" sz="1600" dirty="0"/>
          </a:p>
        </p:txBody>
      </p:sp>
      <p:sp>
        <p:nvSpPr>
          <p:cNvPr id="19" name="Shape 17"/>
          <p:cNvSpPr/>
          <p:nvPr/>
        </p:nvSpPr>
        <p:spPr>
          <a:xfrm>
            <a:off x="731401" y="6614755"/>
            <a:ext cx="13167598" cy="925116"/>
          </a:xfrm>
          <a:prstGeom prst="rect">
            <a:avLst/>
          </a:prstGeom>
          <a:solidFill>
            <a:srgbClr val="000000">
              <a:alpha val="4000"/>
            </a:srgbClr>
          </a:solidFill>
          <a:ln/>
        </p:spPr>
      </p:sp>
      <p:sp>
        <p:nvSpPr>
          <p:cNvPr id="20" name="Text 18"/>
          <p:cNvSpPr/>
          <p:nvPr/>
        </p:nvSpPr>
        <p:spPr>
          <a:xfrm>
            <a:off x="938213" y="6746438"/>
            <a:ext cx="2874645" cy="330875"/>
          </a:xfrm>
          <a:prstGeom prst="rect">
            <a:avLst/>
          </a:prstGeom>
          <a:noFill/>
          <a:ln/>
        </p:spPr>
        <p:txBody>
          <a:bodyPr wrap="none" lIns="0" tIns="0" rIns="0" bIns="0" rtlCol="0" anchor="t"/>
          <a:lstStyle/>
          <a:p>
            <a:pPr marL="0" indent="0" algn="l">
              <a:lnSpc>
                <a:spcPts val="2600"/>
              </a:lnSpc>
              <a:buNone/>
            </a:pPr>
            <a:r>
              <a:rPr lang="en-US" sz="1600" b="1" dirty="0">
                <a:solidFill>
                  <a:srgbClr val="00002E"/>
                </a:solidFill>
                <a:latin typeface="PT Sans" pitchFamily="34" charset="0"/>
                <a:ea typeface="PT Sans" pitchFamily="34" charset="-122"/>
                <a:cs typeface="PT Sans" pitchFamily="34" charset="-120"/>
              </a:rPr>
              <a:t>Limitations</a:t>
            </a:r>
            <a:endParaRPr lang="en-US" sz="1600" dirty="0"/>
          </a:p>
        </p:txBody>
      </p:sp>
      <p:sp>
        <p:nvSpPr>
          <p:cNvPr id="21" name="Text 19"/>
          <p:cNvSpPr/>
          <p:nvPr/>
        </p:nvSpPr>
        <p:spPr>
          <a:xfrm>
            <a:off x="4233863" y="6746438"/>
            <a:ext cx="9458444" cy="330875"/>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00002E"/>
                </a:solidFill>
                <a:latin typeface="PT Sans" pitchFamily="34" charset="0"/>
                <a:ea typeface="PT Sans" pitchFamily="34" charset="-122"/>
                <a:cs typeface="PT Sans" pitchFamily="34" charset="-120"/>
              </a:rPr>
              <a:t>Low-pixel images reduce fine lesion detail.</a:t>
            </a:r>
            <a:endParaRPr lang="en-US" sz="1600" dirty="0"/>
          </a:p>
        </p:txBody>
      </p:sp>
      <p:sp>
        <p:nvSpPr>
          <p:cNvPr id="22" name="Text 20"/>
          <p:cNvSpPr/>
          <p:nvPr/>
        </p:nvSpPr>
        <p:spPr>
          <a:xfrm>
            <a:off x="4233863" y="7139345"/>
            <a:ext cx="9458444" cy="330875"/>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00002E"/>
                </a:solidFill>
                <a:latin typeface="PT Sans" pitchFamily="34" charset="0"/>
                <a:ea typeface="PT Sans" pitchFamily="34" charset="-122"/>
                <a:cs typeface="PT Sans" pitchFamily="34" charset="-120"/>
              </a:rPr>
              <a:t>Federated model performance varies with client distribution.</a:t>
            </a:r>
            <a:endParaRPr lang="en-US" sz="1600" dirty="0"/>
          </a:p>
        </p:txBody>
      </p:sp>
      <p:pic>
        <p:nvPicPr>
          <p:cNvPr id="23" name="Picture 22">
            <a:extLst>
              <a:ext uri="{FF2B5EF4-FFF2-40B4-BE49-F238E27FC236}">
                <a16:creationId xmlns:a16="http://schemas.microsoft.com/office/drawing/2014/main" id="{3A4F04F1-F101-5138-F63E-4482FE7AA0B9}"/>
              </a:ext>
            </a:extLst>
          </p:cNvPr>
          <p:cNvPicPr>
            <a:picLocks noChangeAspect="1"/>
          </p:cNvPicPr>
          <p:nvPr/>
        </p:nvPicPr>
        <p:blipFill>
          <a:blip r:embed="rId3"/>
          <a:stretch>
            <a:fillRect/>
          </a:stretch>
        </p:blipFill>
        <p:spPr>
          <a:xfrm>
            <a:off x="12801673" y="7790249"/>
            <a:ext cx="1755992" cy="43935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547426"/>
            <a:ext cx="6105287" cy="704017"/>
          </a:xfrm>
          <a:prstGeom prst="rect">
            <a:avLst/>
          </a:prstGeom>
          <a:noFill/>
          <a:ln/>
        </p:spPr>
        <p:txBody>
          <a:bodyPr wrap="none" lIns="0" tIns="0" rIns="0" bIns="0" rtlCol="0" anchor="t"/>
          <a:lstStyle/>
          <a:p>
            <a:pPr marL="0" indent="0" algn="l">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PROBLEM STATEMENT</a:t>
            </a:r>
            <a:endParaRPr lang="en-US" sz="4400" dirty="0"/>
          </a:p>
        </p:txBody>
      </p:sp>
      <p:sp>
        <p:nvSpPr>
          <p:cNvPr id="3" name="Text 1"/>
          <p:cNvSpPr/>
          <p:nvPr/>
        </p:nvSpPr>
        <p:spPr>
          <a:xfrm>
            <a:off x="837724" y="1763384"/>
            <a:ext cx="12954952" cy="4427866"/>
          </a:xfrm>
          <a:prstGeom prst="rect">
            <a:avLst/>
          </a:prstGeom>
          <a:noFill/>
          <a:ln/>
        </p:spPr>
        <p:txBody>
          <a:bodyPr wrap="square" lIns="0" tIns="0" rIns="0" bIns="0" rtlCol="0" anchor="t"/>
          <a:lstStyle/>
          <a:p>
            <a:pPr algn="just">
              <a:lnSpc>
                <a:spcPct val="150000"/>
              </a:lnSpc>
            </a:pPr>
            <a:r>
              <a:rPr lang="en-US" sz="2400" dirty="0"/>
              <a:t>Melanoma is one of the most dangerous types of skin cancer, known for its rapid progression and high mortality when not detected early. Traditional diagnosis depends heavily on dermatologists visually examining </a:t>
            </a:r>
            <a:r>
              <a:rPr lang="en-US" sz="2400" dirty="0" err="1"/>
              <a:t>dermoscopic</a:t>
            </a:r>
            <a:r>
              <a:rPr lang="en-US" sz="2400" dirty="0"/>
              <a:t> images, which can lead to inconsistencies due to human fatigue, limited expertise, or subjective judgment. In many regions, especially rural areas, there is also a shortage of trained specialists, resulting in delayed diagnosis and increased risk for patients. Furthermore, variations in lighting, image quality, and skin types make manual evaluation even more challenging. These limitations highlight the need for an automated, accurate, and accessible melanoma detection system that can analyze </a:t>
            </a:r>
            <a:r>
              <a:rPr lang="en-US" sz="2400" dirty="0" err="1"/>
              <a:t>dermoscopic</a:t>
            </a:r>
            <a:r>
              <a:rPr lang="en-US" sz="2400" dirty="0"/>
              <a:t> images consistently and support clinicians in early decision-making.</a:t>
            </a:r>
          </a:p>
        </p:txBody>
      </p:sp>
      <p:pic>
        <p:nvPicPr>
          <p:cNvPr id="4" name="Picture 3">
            <a:extLst>
              <a:ext uri="{FF2B5EF4-FFF2-40B4-BE49-F238E27FC236}">
                <a16:creationId xmlns:a16="http://schemas.microsoft.com/office/drawing/2014/main" id="{5E33ECE1-6326-3FA7-23D9-02B1FAD08299}"/>
              </a:ext>
            </a:extLst>
          </p:cNvPr>
          <p:cNvPicPr>
            <a:picLocks noChangeAspect="1"/>
          </p:cNvPicPr>
          <p:nvPr/>
        </p:nvPicPr>
        <p:blipFill>
          <a:blip r:embed="rId3"/>
          <a:stretch>
            <a:fillRect/>
          </a:stretch>
        </p:blipFill>
        <p:spPr>
          <a:xfrm>
            <a:off x="12801673" y="7790249"/>
            <a:ext cx="1755992" cy="43935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2165033"/>
            <a:ext cx="5632490" cy="704017"/>
          </a:xfrm>
          <a:prstGeom prst="rect">
            <a:avLst/>
          </a:prstGeom>
          <a:noFill/>
          <a:ln/>
        </p:spPr>
        <p:txBody>
          <a:bodyPr wrap="none" lIns="0" tIns="0" rIns="0" bIns="0" rtlCol="0" anchor="t"/>
          <a:lstStyle/>
          <a:p>
            <a:pPr marL="0" indent="0" algn="l">
              <a:lnSpc>
                <a:spcPts val="5500"/>
              </a:lnSpc>
              <a:buNone/>
            </a:pPr>
            <a:r>
              <a:rPr lang="en-US" sz="4800" dirty="0">
                <a:solidFill>
                  <a:srgbClr val="00002E"/>
                </a:solidFill>
                <a:latin typeface="Nunito Semi Bold" pitchFamily="34" charset="0"/>
                <a:ea typeface="Nunito Semi Bold" pitchFamily="34" charset="-122"/>
                <a:cs typeface="Nunito Semi Bold" pitchFamily="34" charset="-120"/>
              </a:rPr>
              <a:t>Objectives</a:t>
            </a:r>
            <a:endParaRPr lang="en-US" sz="4800" dirty="0"/>
          </a:p>
        </p:txBody>
      </p:sp>
      <p:sp>
        <p:nvSpPr>
          <p:cNvPr id="3" name="Text 1"/>
          <p:cNvSpPr/>
          <p:nvPr/>
        </p:nvSpPr>
        <p:spPr>
          <a:xfrm>
            <a:off x="837724" y="3347799"/>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2000" dirty="0">
                <a:solidFill>
                  <a:srgbClr val="00002E"/>
                </a:solidFill>
                <a:latin typeface="PT Sans" pitchFamily="34" charset="0"/>
                <a:ea typeface="PT Sans" pitchFamily="34" charset="-122"/>
                <a:cs typeface="PT Sans" pitchFamily="34" charset="-120"/>
              </a:rPr>
              <a:t>To design and implement a deep learning–based system capable of detecting melanoma from dermoscopic images.</a:t>
            </a:r>
            <a:endParaRPr lang="en-US" sz="2000" dirty="0"/>
          </a:p>
        </p:txBody>
      </p:sp>
      <p:sp>
        <p:nvSpPr>
          <p:cNvPr id="4" name="Text 2"/>
          <p:cNvSpPr/>
          <p:nvPr/>
        </p:nvSpPr>
        <p:spPr>
          <a:xfrm>
            <a:off x="837724" y="3814524"/>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2000" dirty="0">
                <a:solidFill>
                  <a:srgbClr val="00002E"/>
                </a:solidFill>
                <a:latin typeface="PT Sans" pitchFamily="34" charset="0"/>
                <a:ea typeface="PT Sans" pitchFamily="34" charset="-122"/>
                <a:cs typeface="PT Sans" pitchFamily="34" charset="-120"/>
              </a:rPr>
              <a:t>To apply image processing techniques to enhance image quality and improve lesion feature extraction.</a:t>
            </a:r>
            <a:endParaRPr lang="en-US" sz="2000" dirty="0"/>
          </a:p>
        </p:txBody>
      </p:sp>
      <p:sp>
        <p:nvSpPr>
          <p:cNvPr id="5" name="Text 3"/>
          <p:cNvSpPr/>
          <p:nvPr/>
        </p:nvSpPr>
        <p:spPr>
          <a:xfrm>
            <a:off x="837724" y="4281249"/>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2000" dirty="0">
                <a:solidFill>
                  <a:srgbClr val="00002E"/>
                </a:solidFill>
                <a:latin typeface="PT Sans" pitchFamily="34" charset="0"/>
                <a:ea typeface="PT Sans" pitchFamily="34" charset="-122"/>
                <a:cs typeface="PT Sans" pitchFamily="34" charset="-120"/>
              </a:rPr>
              <a:t>To develop and train a CNN model that accurately classifies melanoma vs non-melanoma lesions.</a:t>
            </a:r>
            <a:endParaRPr lang="en-US" sz="2000" dirty="0"/>
          </a:p>
        </p:txBody>
      </p:sp>
      <p:sp>
        <p:nvSpPr>
          <p:cNvPr id="6" name="Text 4"/>
          <p:cNvSpPr/>
          <p:nvPr/>
        </p:nvSpPr>
        <p:spPr>
          <a:xfrm>
            <a:off x="837724" y="4747974"/>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2000" dirty="0">
                <a:solidFill>
                  <a:srgbClr val="00002E"/>
                </a:solidFill>
                <a:latin typeface="PT Sans" pitchFamily="34" charset="0"/>
                <a:ea typeface="PT Sans" pitchFamily="34" charset="-122"/>
                <a:cs typeface="PT Sans" pitchFamily="34" charset="-120"/>
              </a:rPr>
              <a:t>To evaluate the system's performance using standard metrics such as accuracy, precision, recall, and F1-score.</a:t>
            </a:r>
            <a:endParaRPr lang="en-US" sz="2000" dirty="0"/>
          </a:p>
        </p:txBody>
      </p:sp>
      <p:sp>
        <p:nvSpPr>
          <p:cNvPr id="7" name="Text 5"/>
          <p:cNvSpPr/>
          <p:nvPr/>
        </p:nvSpPr>
        <p:spPr>
          <a:xfrm>
            <a:off x="837724" y="5214699"/>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2000" dirty="0">
                <a:solidFill>
                  <a:srgbClr val="00002E"/>
                </a:solidFill>
                <a:latin typeface="PT Sans" pitchFamily="34" charset="0"/>
                <a:ea typeface="PT Sans" pitchFamily="34" charset="-122"/>
                <a:cs typeface="PT Sans" pitchFamily="34" charset="-120"/>
              </a:rPr>
              <a:t>To deploy the trained model as a user-friendly web or mobile application for real-time predictions.</a:t>
            </a:r>
            <a:endParaRPr lang="en-US" sz="2000" dirty="0"/>
          </a:p>
        </p:txBody>
      </p:sp>
      <p:sp>
        <p:nvSpPr>
          <p:cNvPr id="8" name="Text 6"/>
          <p:cNvSpPr/>
          <p:nvPr/>
        </p:nvSpPr>
        <p:spPr>
          <a:xfrm>
            <a:off x="837724" y="5681424"/>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2000" dirty="0">
                <a:solidFill>
                  <a:srgbClr val="00002E"/>
                </a:solidFill>
                <a:latin typeface="PT Sans" pitchFamily="34" charset="0"/>
                <a:ea typeface="PT Sans" pitchFamily="34" charset="-122"/>
                <a:cs typeface="PT Sans" pitchFamily="34" charset="-120"/>
              </a:rPr>
              <a:t>To build a reliable diagnostic support tool that assists dermatologists, especially in resource-limited regions.</a:t>
            </a:r>
            <a:endParaRPr lang="en-US" sz="2000" dirty="0"/>
          </a:p>
        </p:txBody>
      </p:sp>
      <p:pic>
        <p:nvPicPr>
          <p:cNvPr id="10" name="Picture 9">
            <a:extLst>
              <a:ext uri="{FF2B5EF4-FFF2-40B4-BE49-F238E27FC236}">
                <a16:creationId xmlns:a16="http://schemas.microsoft.com/office/drawing/2014/main" id="{570B5491-3EBC-41D8-2EF3-71D8EF3BC495}"/>
              </a:ext>
            </a:extLst>
          </p:cNvPr>
          <p:cNvPicPr>
            <a:picLocks noChangeAspect="1"/>
          </p:cNvPicPr>
          <p:nvPr/>
        </p:nvPicPr>
        <p:blipFill>
          <a:blip r:embed="rId3"/>
          <a:stretch>
            <a:fillRect/>
          </a:stretch>
        </p:blipFill>
        <p:spPr>
          <a:xfrm>
            <a:off x="12801673" y="7790249"/>
            <a:ext cx="1755992" cy="43935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2105144"/>
            <a:ext cx="5632490" cy="704017"/>
          </a:xfrm>
          <a:prstGeom prst="rect">
            <a:avLst/>
          </a:prstGeom>
          <a:noFill/>
          <a:ln/>
        </p:spPr>
        <p:txBody>
          <a:bodyPr wrap="none" lIns="0" tIns="0" rIns="0" bIns="0" rtlCol="0" anchor="t"/>
          <a:lstStyle/>
          <a:p>
            <a:pPr marL="0" indent="0" algn="l">
              <a:lnSpc>
                <a:spcPts val="5500"/>
              </a:lnSpc>
              <a:buNone/>
            </a:pPr>
            <a:r>
              <a:rPr lang="en-US" sz="4800" dirty="0">
                <a:solidFill>
                  <a:srgbClr val="00002E"/>
                </a:solidFill>
                <a:latin typeface="Nunito Semi Bold" pitchFamily="34" charset="0"/>
                <a:ea typeface="Nunito Semi Bold" pitchFamily="34" charset="-122"/>
                <a:cs typeface="Nunito Semi Bold" pitchFamily="34" charset="-120"/>
              </a:rPr>
              <a:t>Scope of the Project</a:t>
            </a:r>
            <a:endParaRPr lang="en-US" sz="4800" dirty="0"/>
          </a:p>
        </p:txBody>
      </p:sp>
      <p:sp>
        <p:nvSpPr>
          <p:cNvPr id="3" name="Text 1"/>
          <p:cNvSpPr/>
          <p:nvPr/>
        </p:nvSpPr>
        <p:spPr>
          <a:xfrm>
            <a:off x="837724" y="3287911"/>
            <a:ext cx="12954952" cy="766048"/>
          </a:xfrm>
          <a:prstGeom prst="rect">
            <a:avLst/>
          </a:prstGeom>
          <a:noFill/>
          <a:ln/>
        </p:spPr>
        <p:txBody>
          <a:bodyPr wrap="square" lIns="0" tIns="0" rIns="0" bIns="0" rtlCol="0" anchor="t"/>
          <a:lstStyle/>
          <a:p>
            <a:pPr marL="0" indent="0" algn="l">
              <a:lnSpc>
                <a:spcPts val="3000"/>
              </a:lnSpc>
              <a:buNone/>
            </a:pPr>
            <a:r>
              <a:rPr lang="en-US" sz="2000" dirty="0">
                <a:solidFill>
                  <a:srgbClr val="00002E"/>
                </a:solidFill>
                <a:latin typeface="PT Sans" pitchFamily="34" charset="0"/>
                <a:ea typeface="PT Sans" pitchFamily="34" charset="-122"/>
                <a:cs typeface="PT Sans" pitchFamily="34" charset="-120"/>
              </a:rPr>
              <a:t>1. </a:t>
            </a:r>
            <a:r>
              <a:rPr lang="en-US" sz="2000" b="1" dirty="0">
                <a:solidFill>
                  <a:srgbClr val="00002E"/>
                </a:solidFill>
                <a:latin typeface="PT Sans" pitchFamily="34" charset="0"/>
                <a:ea typeface="PT Sans" pitchFamily="34" charset="-122"/>
                <a:cs typeface="PT Sans" pitchFamily="34" charset="-120"/>
              </a:rPr>
              <a:t>Image Acquisition &amp; Preprocessing</a:t>
            </a:r>
            <a:r>
              <a:rPr lang="en-US" sz="2000" dirty="0">
                <a:solidFill>
                  <a:srgbClr val="00002E"/>
                </a:solidFill>
                <a:latin typeface="PT Sans" pitchFamily="34" charset="0"/>
                <a:ea typeface="PT Sans" pitchFamily="34" charset="-122"/>
                <a:cs typeface="PT Sans" pitchFamily="34" charset="-120"/>
              </a:rPr>
              <a:t> Includes collection of dermoscopic images, resizing, noise/hair removal, normalization, and contrast enhancement to prepare images for model training.</a:t>
            </a:r>
            <a:endParaRPr lang="en-US" sz="2000" dirty="0"/>
          </a:p>
        </p:txBody>
      </p:sp>
      <p:sp>
        <p:nvSpPr>
          <p:cNvPr id="4" name="Text 2"/>
          <p:cNvSpPr/>
          <p:nvPr/>
        </p:nvSpPr>
        <p:spPr>
          <a:xfrm>
            <a:off x="837724" y="4323159"/>
            <a:ext cx="12954952" cy="766048"/>
          </a:xfrm>
          <a:prstGeom prst="rect">
            <a:avLst/>
          </a:prstGeom>
          <a:noFill/>
          <a:ln/>
        </p:spPr>
        <p:txBody>
          <a:bodyPr wrap="square" lIns="0" tIns="0" rIns="0" bIns="0" rtlCol="0" anchor="t"/>
          <a:lstStyle/>
          <a:p>
            <a:pPr marL="0" indent="0" algn="l">
              <a:lnSpc>
                <a:spcPts val="3000"/>
              </a:lnSpc>
              <a:buNone/>
            </a:pPr>
            <a:r>
              <a:rPr lang="en-US" sz="2000" dirty="0">
                <a:solidFill>
                  <a:srgbClr val="00002E"/>
                </a:solidFill>
                <a:latin typeface="PT Sans" pitchFamily="34" charset="0"/>
                <a:ea typeface="PT Sans" pitchFamily="34" charset="-122"/>
                <a:cs typeface="PT Sans" pitchFamily="34" charset="-120"/>
              </a:rPr>
              <a:t>2. </a:t>
            </a:r>
            <a:r>
              <a:rPr lang="en-US" sz="2000" b="1" dirty="0">
                <a:solidFill>
                  <a:srgbClr val="00002E"/>
                </a:solidFill>
                <a:latin typeface="PT Sans" pitchFamily="34" charset="0"/>
                <a:ea typeface="PT Sans" pitchFamily="34" charset="-122"/>
                <a:cs typeface="PT Sans" pitchFamily="34" charset="-120"/>
              </a:rPr>
              <a:t>Deep Learning Model Development</a:t>
            </a:r>
            <a:r>
              <a:rPr lang="en-US" sz="2000" dirty="0">
                <a:solidFill>
                  <a:srgbClr val="00002E"/>
                </a:solidFill>
                <a:latin typeface="PT Sans" pitchFamily="34" charset="0"/>
                <a:ea typeface="PT Sans" pitchFamily="34" charset="-122"/>
                <a:cs typeface="PT Sans" pitchFamily="34" charset="-120"/>
              </a:rPr>
              <a:t> Covers the design, training, and optimization of a CNN-based melanoma classifier using augmented and preprocessed datasets.</a:t>
            </a:r>
            <a:endParaRPr lang="en-US" sz="2000" dirty="0"/>
          </a:p>
        </p:txBody>
      </p:sp>
      <p:sp>
        <p:nvSpPr>
          <p:cNvPr id="5" name="Text 3"/>
          <p:cNvSpPr/>
          <p:nvPr/>
        </p:nvSpPr>
        <p:spPr>
          <a:xfrm>
            <a:off x="837724" y="5358408"/>
            <a:ext cx="12954952" cy="766048"/>
          </a:xfrm>
          <a:prstGeom prst="rect">
            <a:avLst/>
          </a:prstGeom>
          <a:noFill/>
          <a:ln/>
        </p:spPr>
        <p:txBody>
          <a:bodyPr wrap="square" lIns="0" tIns="0" rIns="0" bIns="0" rtlCol="0" anchor="t"/>
          <a:lstStyle/>
          <a:p>
            <a:pPr marL="0" indent="0" algn="l">
              <a:lnSpc>
                <a:spcPts val="3000"/>
              </a:lnSpc>
              <a:buNone/>
            </a:pPr>
            <a:r>
              <a:rPr lang="en-US" sz="2000" dirty="0">
                <a:solidFill>
                  <a:srgbClr val="00002E"/>
                </a:solidFill>
                <a:latin typeface="PT Sans" pitchFamily="34" charset="0"/>
                <a:ea typeface="PT Sans" pitchFamily="34" charset="-122"/>
                <a:cs typeface="PT Sans" pitchFamily="34" charset="-120"/>
              </a:rPr>
              <a:t>3. </a:t>
            </a:r>
            <a:r>
              <a:rPr lang="en-US" sz="2000" b="1" dirty="0">
                <a:solidFill>
                  <a:srgbClr val="00002E"/>
                </a:solidFill>
                <a:latin typeface="PT Sans" pitchFamily="34" charset="0"/>
                <a:ea typeface="PT Sans" pitchFamily="34" charset="-122"/>
                <a:cs typeface="PT Sans" pitchFamily="34" charset="-120"/>
              </a:rPr>
              <a:t>Performance Evaluation</a:t>
            </a:r>
            <a:r>
              <a:rPr lang="en-US" sz="2000" dirty="0">
                <a:solidFill>
                  <a:srgbClr val="00002E"/>
                </a:solidFill>
                <a:latin typeface="PT Sans" pitchFamily="34" charset="0"/>
                <a:ea typeface="PT Sans" pitchFamily="34" charset="-122"/>
                <a:cs typeface="PT Sans" pitchFamily="34" charset="-120"/>
              </a:rPr>
              <a:t> Focuses on testing the model using metrics like accuracy, precision, recall, F1-score, and confusion matrix to assess reliability.</a:t>
            </a:r>
            <a:endParaRPr lang="en-US" sz="2000" dirty="0"/>
          </a:p>
        </p:txBody>
      </p:sp>
      <p:pic>
        <p:nvPicPr>
          <p:cNvPr id="6" name="Picture 5">
            <a:extLst>
              <a:ext uri="{FF2B5EF4-FFF2-40B4-BE49-F238E27FC236}">
                <a16:creationId xmlns:a16="http://schemas.microsoft.com/office/drawing/2014/main" id="{85539842-7D6C-6197-C58E-94B1FC68998C}"/>
              </a:ext>
            </a:extLst>
          </p:cNvPr>
          <p:cNvPicPr>
            <a:picLocks noChangeAspect="1"/>
          </p:cNvPicPr>
          <p:nvPr/>
        </p:nvPicPr>
        <p:blipFill>
          <a:blip r:embed="rId3"/>
          <a:stretch>
            <a:fillRect/>
          </a:stretch>
        </p:blipFill>
        <p:spPr>
          <a:xfrm>
            <a:off x="12801673" y="7790249"/>
            <a:ext cx="1755992" cy="43935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2804160"/>
            <a:ext cx="12954952" cy="766048"/>
          </a:xfrm>
          <a:prstGeom prst="rect">
            <a:avLst/>
          </a:prstGeom>
          <a:noFill/>
          <a:ln/>
        </p:spPr>
        <p:txBody>
          <a:bodyPr wrap="square" lIns="0" tIns="0" rIns="0" bIns="0" rtlCol="0" anchor="t"/>
          <a:lstStyle/>
          <a:p>
            <a:pPr marL="0" indent="0" algn="l">
              <a:lnSpc>
                <a:spcPts val="3000"/>
              </a:lnSpc>
              <a:buNone/>
            </a:pPr>
            <a:r>
              <a:rPr lang="en-US" sz="2000" dirty="0">
                <a:solidFill>
                  <a:srgbClr val="00002E"/>
                </a:solidFill>
                <a:latin typeface="PT Sans" pitchFamily="34" charset="0"/>
                <a:ea typeface="PT Sans" pitchFamily="34" charset="-122"/>
                <a:cs typeface="PT Sans" pitchFamily="34" charset="-120"/>
              </a:rPr>
              <a:t>4. </a:t>
            </a:r>
            <a:r>
              <a:rPr lang="en-US" sz="2000" b="1" dirty="0">
                <a:solidFill>
                  <a:srgbClr val="00002E"/>
                </a:solidFill>
                <a:latin typeface="PT Sans" pitchFamily="34" charset="0"/>
                <a:ea typeface="PT Sans" pitchFamily="34" charset="-122"/>
                <a:cs typeface="PT Sans" pitchFamily="34" charset="-120"/>
              </a:rPr>
              <a:t>System Deployment</a:t>
            </a:r>
            <a:r>
              <a:rPr lang="en-US" sz="2000" dirty="0">
                <a:solidFill>
                  <a:srgbClr val="00002E"/>
                </a:solidFill>
                <a:latin typeface="PT Sans" pitchFamily="34" charset="0"/>
                <a:ea typeface="PT Sans" pitchFamily="34" charset="-122"/>
                <a:cs typeface="PT Sans" pitchFamily="34" charset="-120"/>
              </a:rPr>
              <a:t> Involves converting the model to TensorFlow Lite for mobile deployment and integrating it into a web/mobile interface for real-time user access.</a:t>
            </a:r>
            <a:endParaRPr lang="en-US" sz="2000" dirty="0"/>
          </a:p>
        </p:txBody>
      </p:sp>
      <p:sp>
        <p:nvSpPr>
          <p:cNvPr id="3" name="Text 1"/>
          <p:cNvSpPr/>
          <p:nvPr/>
        </p:nvSpPr>
        <p:spPr>
          <a:xfrm>
            <a:off x="837724" y="3839408"/>
            <a:ext cx="12954952" cy="766048"/>
          </a:xfrm>
          <a:prstGeom prst="rect">
            <a:avLst/>
          </a:prstGeom>
          <a:noFill/>
          <a:ln/>
        </p:spPr>
        <p:txBody>
          <a:bodyPr wrap="square" lIns="0" tIns="0" rIns="0" bIns="0" rtlCol="0" anchor="t"/>
          <a:lstStyle/>
          <a:p>
            <a:pPr marL="0" indent="0" algn="l">
              <a:lnSpc>
                <a:spcPts val="3000"/>
              </a:lnSpc>
              <a:buNone/>
            </a:pPr>
            <a:r>
              <a:rPr lang="en-US" sz="2000" dirty="0">
                <a:solidFill>
                  <a:srgbClr val="00002E"/>
                </a:solidFill>
                <a:latin typeface="PT Sans" pitchFamily="34" charset="0"/>
                <a:ea typeface="PT Sans" pitchFamily="34" charset="-122"/>
                <a:cs typeface="PT Sans" pitchFamily="34" charset="-120"/>
              </a:rPr>
              <a:t>5. </a:t>
            </a:r>
            <a:r>
              <a:rPr lang="en-US" sz="2000" b="1" dirty="0">
                <a:solidFill>
                  <a:srgbClr val="00002E"/>
                </a:solidFill>
                <a:latin typeface="PT Sans" pitchFamily="34" charset="0"/>
                <a:ea typeface="PT Sans" pitchFamily="34" charset="-122"/>
                <a:cs typeface="PT Sans" pitchFamily="34" charset="-120"/>
              </a:rPr>
              <a:t>User Interaction &amp; Output</a:t>
            </a:r>
            <a:r>
              <a:rPr lang="en-US" sz="2000" dirty="0">
                <a:solidFill>
                  <a:srgbClr val="00002E"/>
                </a:solidFill>
                <a:latin typeface="PT Sans" pitchFamily="34" charset="0"/>
                <a:ea typeface="PT Sans" pitchFamily="34" charset="-122"/>
                <a:cs typeface="PT Sans" pitchFamily="34" charset="-120"/>
              </a:rPr>
              <a:t> Enables users to upload images and receive melanoma predictions with confidence scores in a clean, easy-to-understand format.</a:t>
            </a:r>
            <a:endParaRPr lang="en-US" sz="2000" dirty="0"/>
          </a:p>
        </p:txBody>
      </p:sp>
      <p:sp>
        <p:nvSpPr>
          <p:cNvPr id="4" name="Text 2"/>
          <p:cNvSpPr/>
          <p:nvPr/>
        </p:nvSpPr>
        <p:spPr>
          <a:xfrm>
            <a:off x="837724" y="4874657"/>
            <a:ext cx="12954952" cy="766048"/>
          </a:xfrm>
          <a:prstGeom prst="rect">
            <a:avLst/>
          </a:prstGeom>
          <a:noFill/>
          <a:ln/>
        </p:spPr>
        <p:txBody>
          <a:bodyPr wrap="square" lIns="0" tIns="0" rIns="0" bIns="0" rtlCol="0" anchor="t"/>
          <a:lstStyle/>
          <a:p>
            <a:pPr marL="0" indent="0" algn="l">
              <a:lnSpc>
                <a:spcPts val="3000"/>
              </a:lnSpc>
              <a:buNone/>
            </a:pPr>
            <a:r>
              <a:rPr lang="en-US" sz="2000" dirty="0">
                <a:solidFill>
                  <a:srgbClr val="00002E"/>
                </a:solidFill>
                <a:latin typeface="PT Sans" pitchFamily="34" charset="0"/>
                <a:ea typeface="PT Sans" pitchFamily="34" charset="-122"/>
                <a:cs typeface="PT Sans" pitchFamily="34" charset="-120"/>
              </a:rPr>
              <a:t>6. </a:t>
            </a:r>
            <a:r>
              <a:rPr lang="en-US" sz="2000" b="1" dirty="0">
                <a:solidFill>
                  <a:srgbClr val="00002E"/>
                </a:solidFill>
                <a:latin typeface="PT Sans" pitchFamily="34" charset="0"/>
                <a:ea typeface="PT Sans" pitchFamily="34" charset="-122"/>
                <a:cs typeface="PT Sans" pitchFamily="34" charset="-120"/>
              </a:rPr>
              <a:t>Healthcare Support Utility</a:t>
            </a:r>
            <a:r>
              <a:rPr lang="en-US" sz="2000" dirty="0">
                <a:solidFill>
                  <a:srgbClr val="00002E"/>
                </a:solidFill>
                <a:latin typeface="PT Sans" pitchFamily="34" charset="0"/>
                <a:ea typeface="PT Sans" pitchFamily="34" charset="-122"/>
                <a:cs typeface="PT Sans" pitchFamily="34" charset="-120"/>
              </a:rPr>
              <a:t> Provides additional support to dermatologists as a second opinion tool and increases accessibility in regions with limited specialist availability.</a:t>
            </a:r>
            <a:endParaRPr lang="en-US" sz="2000" dirty="0"/>
          </a:p>
        </p:txBody>
      </p:sp>
      <p:sp>
        <p:nvSpPr>
          <p:cNvPr id="5" name="Text 0">
            <a:extLst>
              <a:ext uri="{FF2B5EF4-FFF2-40B4-BE49-F238E27FC236}">
                <a16:creationId xmlns:a16="http://schemas.microsoft.com/office/drawing/2014/main" id="{288C611B-FDC6-ED27-6F33-D88170A651A0}"/>
              </a:ext>
            </a:extLst>
          </p:cNvPr>
          <p:cNvSpPr/>
          <p:nvPr/>
        </p:nvSpPr>
        <p:spPr>
          <a:xfrm>
            <a:off x="837724" y="1613534"/>
            <a:ext cx="5632490" cy="704017"/>
          </a:xfrm>
          <a:prstGeom prst="rect">
            <a:avLst/>
          </a:prstGeom>
          <a:noFill/>
          <a:ln/>
        </p:spPr>
        <p:txBody>
          <a:bodyPr wrap="none" lIns="0" tIns="0" rIns="0" bIns="0" rtlCol="0" anchor="t"/>
          <a:lstStyle/>
          <a:p>
            <a:pPr marL="0" indent="0" algn="l">
              <a:lnSpc>
                <a:spcPts val="5500"/>
              </a:lnSpc>
              <a:buNone/>
            </a:pPr>
            <a:r>
              <a:rPr lang="en-US" sz="4800" dirty="0">
                <a:solidFill>
                  <a:srgbClr val="00002E"/>
                </a:solidFill>
                <a:latin typeface="Nunito Semi Bold" pitchFamily="34" charset="0"/>
                <a:ea typeface="Nunito Semi Bold" pitchFamily="34" charset="-122"/>
                <a:cs typeface="Nunito Semi Bold" pitchFamily="34" charset="-120"/>
              </a:rPr>
              <a:t>Scope of the Project</a:t>
            </a:r>
            <a:endParaRPr lang="en-US" sz="4800" dirty="0"/>
          </a:p>
        </p:txBody>
      </p:sp>
      <p:pic>
        <p:nvPicPr>
          <p:cNvPr id="6" name="Picture 5">
            <a:extLst>
              <a:ext uri="{FF2B5EF4-FFF2-40B4-BE49-F238E27FC236}">
                <a16:creationId xmlns:a16="http://schemas.microsoft.com/office/drawing/2014/main" id="{E788C978-9320-4E32-28F3-D8E4C3D9E8BB}"/>
              </a:ext>
            </a:extLst>
          </p:cNvPr>
          <p:cNvPicPr>
            <a:picLocks noChangeAspect="1"/>
          </p:cNvPicPr>
          <p:nvPr/>
        </p:nvPicPr>
        <p:blipFill>
          <a:blip r:embed="rId3"/>
          <a:stretch>
            <a:fillRect/>
          </a:stretch>
        </p:blipFill>
        <p:spPr>
          <a:xfrm>
            <a:off x="12801673" y="7790249"/>
            <a:ext cx="1755992" cy="43935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37724" y="689813"/>
            <a:ext cx="7106603" cy="704017"/>
          </a:xfrm>
          <a:prstGeom prst="rect">
            <a:avLst/>
          </a:prstGeom>
          <a:noFill/>
          <a:ln/>
        </p:spPr>
        <p:txBody>
          <a:bodyPr wrap="none" lIns="0" tIns="0" rIns="0" bIns="0" rtlCol="0" anchor="t"/>
          <a:lstStyle/>
          <a:p>
            <a:pPr marL="0" indent="0" algn="l">
              <a:lnSpc>
                <a:spcPts val="5500"/>
              </a:lnSpc>
              <a:buNone/>
            </a:pPr>
            <a:r>
              <a:rPr lang="en-US" sz="4400" dirty="0">
                <a:solidFill>
                  <a:srgbClr val="84C1FA"/>
                </a:solidFill>
                <a:latin typeface="Nunito Semi Bold" pitchFamily="34" charset="0"/>
                <a:ea typeface="Nunito Semi Bold" pitchFamily="34" charset="-122"/>
                <a:cs typeface="Nunito Semi Bold" pitchFamily="34" charset="-120"/>
              </a:rPr>
              <a:t>Design and Implementation</a:t>
            </a:r>
            <a:endParaRPr lang="en-US" sz="4400" dirty="0"/>
          </a:p>
        </p:txBody>
      </p:sp>
      <p:pic>
        <p:nvPicPr>
          <p:cNvPr id="5" name="Picture 4">
            <a:extLst>
              <a:ext uri="{FF2B5EF4-FFF2-40B4-BE49-F238E27FC236}">
                <a16:creationId xmlns:a16="http://schemas.microsoft.com/office/drawing/2014/main" id="{9E6263C8-9DB6-5405-A4C6-EFC47F540665}"/>
              </a:ext>
            </a:extLst>
          </p:cNvPr>
          <p:cNvPicPr>
            <a:picLocks noChangeAspect="1"/>
          </p:cNvPicPr>
          <p:nvPr/>
        </p:nvPicPr>
        <p:blipFill>
          <a:blip r:embed="rId3"/>
          <a:stretch>
            <a:fillRect/>
          </a:stretch>
        </p:blipFill>
        <p:spPr>
          <a:xfrm>
            <a:off x="12801673" y="7790249"/>
            <a:ext cx="1755992" cy="439351"/>
          </a:xfrm>
          <a:prstGeom prst="rect">
            <a:avLst/>
          </a:prstGeom>
        </p:spPr>
      </p:pic>
      <p:pic>
        <p:nvPicPr>
          <p:cNvPr id="7" name="Picture 6">
            <a:extLst>
              <a:ext uri="{FF2B5EF4-FFF2-40B4-BE49-F238E27FC236}">
                <a16:creationId xmlns:a16="http://schemas.microsoft.com/office/drawing/2014/main" id="{91C12312-6A42-84AA-FCCE-1AC043143CDB}"/>
              </a:ext>
            </a:extLst>
          </p:cNvPr>
          <p:cNvPicPr>
            <a:picLocks noChangeAspect="1"/>
          </p:cNvPicPr>
          <p:nvPr/>
        </p:nvPicPr>
        <p:blipFill>
          <a:blip r:embed="rId4"/>
          <a:stretch>
            <a:fillRect/>
          </a:stretch>
        </p:blipFill>
        <p:spPr>
          <a:xfrm>
            <a:off x="837724" y="1393830"/>
            <a:ext cx="6745105" cy="6396419"/>
          </a:xfrm>
          <a:prstGeom prst="rect">
            <a:avLst/>
          </a:prstGeom>
        </p:spPr>
      </p:pic>
      <p:pic>
        <p:nvPicPr>
          <p:cNvPr id="9" name="Picture 8">
            <a:extLst>
              <a:ext uri="{FF2B5EF4-FFF2-40B4-BE49-F238E27FC236}">
                <a16:creationId xmlns:a16="http://schemas.microsoft.com/office/drawing/2014/main" id="{45015103-A544-A585-39F2-75870C6838FE}"/>
              </a:ext>
            </a:extLst>
          </p:cNvPr>
          <p:cNvPicPr>
            <a:picLocks noChangeAspect="1"/>
          </p:cNvPicPr>
          <p:nvPr/>
        </p:nvPicPr>
        <p:blipFill>
          <a:blip r:embed="rId5"/>
          <a:stretch>
            <a:fillRect/>
          </a:stretch>
        </p:blipFill>
        <p:spPr>
          <a:xfrm>
            <a:off x="9247423" y="1393830"/>
            <a:ext cx="4432246" cy="639641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3199" y="654844"/>
            <a:ext cx="5601295" cy="700207"/>
          </a:xfrm>
          <a:prstGeom prst="rect">
            <a:avLst/>
          </a:prstGeom>
          <a:noFill/>
          <a:ln/>
        </p:spPr>
        <p:txBody>
          <a:bodyPr wrap="none" lIns="0" tIns="0" rIns="0" bIns="0" rtlCol="0" anchor="t"/>
          <a:lstStyle/>
          <a:p>
            <a:pPr marL="0" indent="0" algn="l">
              <a:lnSpc>
                <a:spcPts val="5500"/>
              </a:lnSpc>
              <a:buNone/>
            </a:pPr>
            <a:r>
              <a:rPr lang="en-US" sz="4400" dirty="0">
                <a:solidFill>
                  <a:srgbClr val="84C1FA"/>
                </a:solidFill>
                <a:latin typeface="Nunito Semi Bold" pitchFamily="34" charset="0"/>
                <a:ea typeface="Nunito Semi Bold" pitchFamily="34" charset="-122"/>
                <a:cs typeface="Nunito Semi Bold" pitchFamily="34" charset="-120"/>
              </a:rPr>
              <a:t>Contents</a:t>
            </a:r>
            <a:endParaRPr lang="en-US" sz="4400" dirty="0"/>
          </a:p>
        </p:txBody>
      </p:sp>
      <p:sp>
        <p:nvSpPr>
          <p:cNvPr id="3" name="Text 1"/>
          <p:cNvSpPr/>
          <p:nvPr/>
        </p:nvSpPr>
        <p:spPr>
          <a:xfrm>
            <a:off x="833199" y="1831062"/>
            <a:ext cx="238006" cy="297537"/>
          </a:xfrm>
          <a:prstGeom prst="rect">
            <a:avLst/>
          </a:prstGeom>
          <a:noFill/>
          <a:ln/>
        </p:spPr>
        <p:txBody>
          <a:bodyPr wrap="none" lIns="0" tIns="0" rIns="0" bIns="0" rtlCol="0" anchor="t"/>
          <a:lstStyle/>
          <a:p>
            <a:pPr marL="0" indent="0" algn="l">
              <a:lnSpc>
                <a:spcPts val="2950"/>
              </a:lnSpc>
              <a:buNone/>
            </a:pPr>
            <a:r>
              <a:rPr lang="en-US" sz="1850" dirty="0">
                <a:solidFill>
                  <a:srgbClr val="00002E"/>
                </a:solidFill>
                <a:latin typeface="Nunito Light" pitchFamily="34" charset="0"/>
                <a:ea typeface="Nunito Light" pitchFamily="34" charset="-122"/>
                <a:cs typeface="Nunito Light" pitchFamily="34" charset="-120"/>
              </a:rPr>
              <a:t>01</a:t>
            </a:r>
            <a:endParaRPr lang="en-US" sz="1850" dirty="0"/>
          </a:p>
        </p:txBody>
      </p:sp>
      <p:sp>
        <p:nvSpPr>
          <p:cNvPr id="4" name="Shape 2"/>
          <p:cNvSpPr/>
          <p:nvPr/>
        </p:nvSpPr>
        <p:spPr>
          <a:xfrm>
            <a:off x="833199" y="2205038"/>
            <a:ext cx="4162663" cy="30480"/>
          </a:xfrm>
          <a:prstGeom prst="rect">
            <a:avLst/>
          </a:prstGeom>
          <a:solidFill>
            <a:srgbClr val="2D4DF2"/>
          </a:solidFill>
          <a:ln/>
        </p:spPr>
      </p:sp>
      <p:sp>
        <p:nvSpPr>
          <p:cNvPr id="5" name="Text 3"/>
          <p:cNvSpPr/>
          <p:nvPr/>
        </p:nvSpPr>
        <p:spPr>
          <a:xfrm>
            <a:off x="833199" y="2384941"/>
            <a:ext cx="3360777" cy="420053"/>
          </a:xfrm>
          <a:prstGeom prst="rect">
            <a:avLst/>
          </a:prstGeom>
          <a:noFill/>
          <a:ln/>
        </p:spPr>
        <p:txBody>
          <a:bodyPr wrap="none" lIns="0" tIns="0" rIns="0" bIns="0" rtlCol="0" anchor="t"/>
          <a:lstStyle/>
          <a:p>
            <a:pPr marL="0" indent="0" algn="l">
              <a:lnSpc>
                <a:spcPts val="3300"/>
              </a:lnSpc>
              <a:buNone/>
            </a:pPr>
            <a:r>
              <a:rPr lang="en-US" sz="2600" dirty="0">
                <a:solidFill>
                  <a:srgbClr val="00002E"/>
                </a:solidFill>
                <a:latin typeface="Nunito Semi Bold" pitchFamily="34" charset="0"/>
                <a:ea typeface="Nunito Semi Bold" pitchFamily="34" charset="-122"/>
                <a:cs typeface="Nunito Semi Bold" pitchFamily="34" charset="-120"/>
              </a:rPr>
              <a:t>Abstract</a:t>
            </a:r>
            <a:endParaRPr lang="en-US" sz="2600" dirty="0"/>
          </a:p>
        </p:txBody>
      </p:sp>
      <p:sp>
        <p:nvSpPr>
          <p:cNvPr id="6" name="Text 4"/>
          <p:cNvSpPr/>
          <p:nvPr/>
        </p:nvSpPr>
        <p:spPr>
          <a:xfrm>
            <a:off x="5233868" y="1831062"/>
            <a:ext cx="238006" cy="297537"/>
          </a:xfrm>
          <a:prstGeom prst="rect">
            <a:avLst/>
          </a:prstGeom>
          <a:noFill/>
          <a:ln/>
        </p:spPr>
        <p:txBody>
          <a:bodyPr wrap="none" lIns="0" tIns="0" rIns="0" bIns="0" rtlCol="0" anchor="t"/>
          <a:lstStyle/>
          <a:p>
            <a:pPr marL="0" indent="0" algn="l">
              <a:lnSpc>
                <a:spcPts val="2950"/>
              </a:lnSpc>
              <a:buNone/>
            </a:pPr>
            <a:r>
              <a:rPr lang="en-US" sz="1850" dirty="0">
                <a:solidFill>
                  <a:srgbClr val="00002E"/>
                </a:solidFill>
                <a:latin typeface="Nunito Light" pitchFamily="34" charset="0"/>
                <a:ea typeface="Nunito Light" pitchFamily="34" charset="-122"/>
                <a:cs typeface="Nunito Light" pitchFamily="34" charset="-120"/>
              </a:rPr>
              <a:t>02</a:t>
            </a:r>
            <a:endParaRPr lang="en-US" sz="1850" dirty="0"/>
          </a:p>
        </p:txBody>
      </p:sp>
      <p:sp>
        <p:nvSpPr>
          <p:cNvPr id="7" name="Shape 5"/>
          <p:cNvSpPr/>
          <p:nvPr/>
        </p:nvSpPr>
        <p:spPr>
          <a:xfrm>
            <a:off x="5233868" y="2205038"/>
            <a:ext cx="4162663" cy="30480"/>
          </a:xfrm>
          <a:prstGeom prst="rect">
            <a:avLst/>
          </a:prstGeom>
          <a:solidFill>
            <a:srgbClr val="018CE1"/>
          </a:solidFill>
          <a:ln/>
        </p:spPr>
      </p:sp>
      <p:sp>
        <p:nvSpPr>
          <p:cNvPr id="8" name="Text 6"/>
          <p:cNvSpPr/>
          <p:nvPr/>
        </p:nvSpPr>
        <p:spPr>
          <a:xfrm>
            <a:off x="5233868" y="2384941"/>
            <a:ext cx="3360777" cy="420053"/>
          </a:xfrm>
          <a:prstGeom prst="rect">
            <a:avLst/>
          </a:prstGeom>
          <a:noFill/>
          <a:ln/>
        </p:spPr>
        <p:txBody>
          <a:bodyPr wrap="none" lIns="0" tIns="0" rIns="0" bIns="0" rtlCol="0" anchor="t"/>
          <a:lstStyle/>
          <a:p>
            <a:pPr marL="0" indent="0" algn="l">
              <a:lnSpc>
                <a:spcPts val="3300"/>
              </a:lnSpc>
              <a:buNone/>
            </a:pPr>
            <a:r>
              <a:rPr lang="en-US" sz="2600" dirty="0">
                <a:solidFill>
                  <a:srgbClr val="00002E"/>
                </a:solidFill>
                <a:latin typeface="Nunito Semi Bold" pitchFamily="34" charset="0"/>
                <a:ea typeface="Nunito Semi Bold" pitchFamily="34" charset="-122"/>
                <a:cs typeface="Nunito Semi Bold" pitchFamily="34" charset="-120"/>
              </a:rPr>
              <a:t>Introduction</a:t>
            </a:r>
            <a:endParaRPr lang="en-US" sz="2600" dirty="0"/>
          </a:p>
        </p:txBody>
      </p:sp>
      <p:sp>
        <p:nvSpPr>
          <p:cNvPr id="9" name="Text 7"/>
          <p:cNvSpPr/>
          <p:nvPr/>
        </p:nvSpPr>
        <p:spPr>
          <a:xfrm>
            <a:off x="9634537" y="1831062"/>
            <a:ext cx="238006" cy="297537"/>
          </a:xfrm>
          <a:prstGeom prst="rect">
            <a:avLst/>
          </a:prstGeom>
          <a:noFill/>
          <a:ln/>
        </p:spPr>
        <p:txBody>
          <a:bodyPr wrap="none" lIns="0" tIns="0" rIns="0" bIns="0" rtlCol="0" anchor="t"/>
          <a:lstStyle/>
          <a:p>
            <a:pPr marL="0" indent="0" algn="l">
              <a:lnSpc>
                <a:spcPts val="2950"/>
              </a:lnSpc>
              <a:buNone/>
            </a:pPr>
            <a:r>
              <a:rPr lang="en-US" sz="1850" dirty="0">
                <a:solidFill>
                  <a:srgbClr val="00002E"/>
                </a:solidFill>
                <a:latin typeface="Nunito Light" pitchFamily="34" charset="0"/>
                <a:ea typeface="Nunito Light" pitchFamily="34" charset="-122"/>
                <a:cs typeface="Nunito Light" pitchFamily="34" charset="-120"/>
              </a:rPr>
              <a:t>03</a:t>
            </a:r>
            <a:endParaRPr lang="en-US" sz="1850" dirty="0"/>
          </a:p>
        </p:txBody>
      </p:sp>
      <p:sp>
        <p:nvSpPr>
          <p:cNvPr id="10" name="Shape 8"/>
          <p:cNvSpPr/>
          <p:nvPr/>
        </p:nvSpPr>
        <p:spPr>
          <a:xfrm>
            <a:off x="9634537" y="2205038"/>
            <a:ext cx="4162663" cy="30480"/>
          </a:xfrm>
          <a:prstGeom prst="rect">
            <a:avLst/>
          </a:prstGeom>
          <a:solidFill>
            <a:srgbClr val="DA33BF"/>
          </a:solidFill>
          <a:ln/>
        </p:spPr>
      </p:sp>
      <p:sp>
        <p:nvSpPr>
          <p:cNvPr id="11" name="Text 9"/>
          <p:cNvSpPr/>
          <p:nvPr/>
        </p:nvSpPr>
        <p:spPr>
          <a:xfrm>
            <a:off x="9634537" y="2384941"/>
            <a:ext cx="3360777" cy="420053"/>
          </a:xfrm>
          <a:prstGeom prst="rect">
            <a:avLst/>
          </a:prstGeom>
          <a:noFill/>
          <a:ln/>
        </p:spPr>
        <p:txBody>
          <a:bodyPr wrap="none" lIns="0" tIns="0" rIns="0" bIns="0" rtlCol="0" anchor="t"/>
          <a:lstStyle/>
          <a:p>
            <a:pPr marL="0" indent="0" algn="l">
              <a:lnSpc>
                <a:spcPts val="3300"/>
              </a:lnSpc>
              <a:buNone/>
            </a:pPr>
            <a:r>
              <a:rPr lang="en-US" sz="2600" dirty="0">
                <a:solidFill>
                  <a:srgbClr val="00002E"/>
                </a:solidFill>
                <a:latin typeface="Nunito Semi Bold" pitchFamily="34" charset="0"/>
                <a:ea typeface="Nunito Semi Bold" pitchFamily="34" charset="-122"/>
                <a:cs typeface="Nunito Semi Bold" pitchFamily="34" charset="-120"/>
              </a:rPr>
              <a:t>Literature Survey</a:t>
            </a:r>
            <a:endParaRPr lang="en-US" sz="2600" dirty="0"/>
          </a:p>
        </p:txBody>
      </p:sp>
      <p:sp>
        <p:nvSpPr>
          <p:cNvPr id="12" name="Text 10"/>
          <p:cNvSpPr/>
          <p:nvPr/>
        </p:nvSpPr>
        <p:spPr>
          <a:xfrm>
            <a:off x="833199" y="3221474"/>
            <a:ext cx="238006" cy="297537"/>
          </a:xfrm>
          <a:prstGeom prst="rect">
            <a:avLst/>
          </a:prstGeom>
          <a:noFill/>
          <a:ln/>
        </p:spPr>
        <p:txBody>
          <a:bodyPr wrap="none" lIns="0" tIns="0" rIns="0" bIns="0" rtlCol="0" anchor="t"/>
          <a:lstStyle/>
          <a:p>
            <a:pPr marL="0" indent="0" algn="l">
              <a:lnSpc>
                <a:spcPts val="2950"/>
              </a:lnSpc>
              <a:buNone/>
            </a:pPr>
            <a:r>
              <a:rPr lang="en-US" sz="1850" dirty="0">
                <a:solidFill>
                  <a:srgbClr val="00002E"/>
                </a:solidFill>
                <a:latin typeface="Nunito Light" pitchFamily="34" charset="0"/>
                <a:ea typeface="Nunito Light" pitchFamily="34" charset="-122"/>
                <a:cs typeface="Nunito Light" pitchFamily="34" charset="-120"/>
              </a:rPr>
              <a:t>04</a:t>
            </a:r>
            <a:endParaRPr lang="en-US" sz="1850" dirty="0"/>
          </a:p>
        </p:txBody>
      </p:sp>
      <p:sp>
        <p:nvSpPr>
          <p:cNvPr id="13" name="Shape 11"/>
          <p:cNvSpPr/>
          <p:nvPr/>
        </p:nvSpPr>
        <p:spPr>
          <a:xfrm>
            <a:off x="833199" y="3595449"/>
            <a:ext cx="4162663" cy="30480"/>
          </a:xfrm>
          <a:prstGeom prst="rect">
            <a:avLst/>
          </a:prstGeom>
          <a:solidFill>
            <a:srgbClr val="2D4DF2"/>
          </a:solidFill>
          <a:ln/>
        </p:spPr>
      </p:sp>
      <p:sp>
        <p:nvSpPr>
          <p:cNvPr id="14" name="Text 12"/>
          <p:cNvSpPr/>
          <p:nvPr/>
        </p:nvSpPr>
        <p:spPr>
          <a:xfrm>
            <a:off x="833199" y="3775353"/>
            <a:ext cx="3360777" cy="420053"/>
          </a:xfrm>
          <a:prstGeom prst="rect">
            <a:avLst/>
          </a:prstGeom>
          <a:noFill/>
          <a:ln/>
        </p:spPr>
        <p:txBody>
          <a:bodyPr wrap="none" lIns="0" tIns="0" rIns="0" bIns="0" rtlCol="0" anchor="t"/>
          <a:lstStyle/>
          <a:p>
            <a:pPr marL="0" indent="0" algn="l">
              <a:lnSpc>
                <a:spcPts val="3300"/>
              </a:lnSpc>
              <a:buNone/>
            </a:pPr>
            <a:r>
              <a:rPr lang="en-US" sz="2600" dirty="0">
                <a:solidFill>
                  <a:srgbClr val="00002E"/>
                </a:solidFill>
                <a:latin typeface="Nunito Semi Bold" pitchFamily="34" charset="0"/>
                <a:ea typeface="Nunito Semi Bold" pitchFamily="34" charset="-122"/>
                <a:cs typeface="Nunito Semi Bold" pitchFamily="34" charset="-120"/>
              </a:rPr>
              <a:t>Problem Statement</a:t>
            </a:r>
            <a:endParaRPr lang="en-US" sz="2600" dirty="0"/>
          </a:p>
        </p:txBody>
      </p:sp>
      <p:sp>
        <p:nvSpPr>
          <p:cNvPr id="15" name="Text 13"/>
          <p:cNvSpPr/>
          <p:nvPr/>
        </p:nvSpPr>
        <p:spPr>
          <a:xfrm>
            <a:off x="5233868" y="3221474"/>
            <a:ext cx="238006" cy="297537"/>
          </a:xfrm>
          <a:prstGeom prst="rect">
            <a:avLst/>
          </a:prstGeom>
          <a:noFill/>
          <a:ln/>
        </p:spPr>
        <p:txBody>
          <a:bodyPr wrap="none" lIns="0" tIns="0" rIns="0" bIns="0" rtlCol="0" anchor="t"/>
          <a:lstStyle/>
          <a:p>
            <a:pPr marL="0" indent="0" algn="l">
              <a:lnSpc>
                <a:spcPts val="2950"/>
              </a:lnSpc>
              <a:buNone/>
            </a:pPr>
            <a:r>
              <a:rPr lang="en-US" sz="1850" dirty="0">
                <a:solidFill>
                  <a:srgbClr val="00002E"/>
                </a:solidFill>
                <a:latin typeface="Nunito Light" pitchFamily="34" charset="0"/>
                <a:ea typeface="Nunito Light" pitchFamily="34" charset="-122"/>
                <a:cs typeface="Nunito Light" pitchFamily="34" charset="-120"/>
              </a:rPr>
              <a:t>05</a:t>
            </a:r>
            <a:endParaRPr lang="en-US" sz="1850" dirty="0"/>
          </a:p>
        </p:txBody>
      </p:sp>
      <p:sp>
        <p:nvSpPr>
          <p:cNvPr id="16" name="Shape 14"/>
          <p:cNvSpPr/>
          <p:nvPr/>
        </p:nvSpPr>
        <p:spPr>
          <a:xfrm>
            <a:off x="5233868" y="3595449"/>
            <a:ext cx="4162663" cy="30480"/>
          </a:xfrm>
          <a:prstGeom prst="rect">
            <a:avLst/>
          </a:prstGeom>
          <a:solidFill>
            <a:srgbClr val="018CE1"/>
          </a:solidFill>
          <a:ln/>
        </p:spPr>
      </p:sp>
      <p:sp>
        <p:nvSpPr>
          <p:cNvPr id="17" name="Text 15"/>
          <p:cNvSpPr/>
          <p:nvPr/>
        </p:nvSpPr>
        <p:spPr>
          <a:xfrm>
            <a:off x="5233868" y="3775353"/>
            <a:ext cx="3360777" cy="420053"/>
          </a:xfrm>
          <a:prstGeom prst="rect">
            <a:avLst/>
          </a:prstGeom>
          <a:noFill/>
          <a:ln/>
        </p:spPr>
        <p:txBody>
          <a:bodyPr wrap="none" lIns="0" tIns="0" rIns="0" bIns="0" rtlCol="0" anchor="t"/>
          <a:lstStyle/>
          <a:p>
            <a:pPr marL="0" indent="0" algn="l">
              <a:lnSpc>
                <a:spcPts val="3300"/>
              </a:lnSpc>
              <a:buNone/>
            </a:pPr>
            <a:r>
              <a:rPr lang="en-US" sz="2600" dirty="0">
                <a:solidFill>
                  <a:srgbClr val="00002E"/>
                </a:solidFill>
                <a:latin typeface="Nunito Semi Bold" pitchFamily="34" charset="0"/>
                <a:ea typeface="Nunito Semi Bold" pitchFamily="34" charset="-122"/>
                <a:cs typeface="Nunito Semi Bold" pitchFamily="34" charset="-120"/>
              </a:rPr>
              <a:t>Objectives</a:t>
            </a:r>
            <a:endParaRPr lang="en-US" sz="2600" dirty="0"/>
          </a:p>
        </p:txBody>
      </p:sp>
      <p:sp>
        <p:nvSpPr>
          <p:cNvPr id="18" name="Text 16"/>
          <p:cNvSpPr/>
          <p:nvPr/>
        </p:nvSpPr>
        <p:spPr>
          <a:xfrm>
            <a:off x="9634537" y="3221474"/>
            <a:ext cx="238006" cy="297537"/>
          </a:xfrm>
          <a:prstGeom prst="rect">
            <a:avLst/>
          </a:prstGeom>
          <a:noFill/>
          <a:ln/>
        </p:spPr>
        <p:txBody>
          <a:bodyPr wrap="none" lIns="0" tIns="0" rIns="0" bIns="0" rtlCol="0" anchor="t"/>
          <a:lstStyle/>
          <a:p>
            <a:pPr marL="0" indent="0" algn="l">
              <a:lnSpc>
                <a:spcPts val="2950"/>
              </a:lnSpc>
              <a:buNone/>
            </a:pPr>
            <a:r>
              <a:rPr lang="en-US" sz="1850" dirty="0">
                <a:solidFill>
                  <a:srgbClr val="00002E"/>
                </a:solidFill>
                <a:latin typeface="Nunito Light" pitchFamily="34" charset="0"/>
                <a:ea typeface="Nunito Light" pitchFamily="34" charset="-122"/>
                <a:cs typeface="Nunito Light" pitchFamily="34" charset="-120"/>
              </a:rPr>
              <a:t>06</a:t>
            </a:r>
            <a:endParaRPr lang="en-US" sz="1850" dirty="0"/>
          </a:p>
        </p:txBody>
      </p:sp>
      <p:sp>
        <p:nvSpPr>
          <p:cNvPr id="19" name="Shape 17"/>
          <p:cNvSpPr/>
          <p:nvPr/>
        </p:nvSpPr>
        <p:spPr>
          <a:xfrm>
            <a:off x="9634537" y="3595449"/>
            <a:ext cx="4162663" cy="30480"/>
          </a:xfrm>
          <a:prstGeom prst="rect">
            <a:avLst/>
          </a:prstGeom>
          <a:solidFill>
            <a:srgbClr val="DA33BF"/>
          </a:solidFill>
          <a:ln/>
        </p:spPr>
      </p:sp>
      <p:sp>
        <p:nvSpPr>
          <p:cNvPr id="20" name="Text 18"/>
          <p:cNvSpPr/>
          <p:nvPr/>
        </p:nvSpPr>
        <p:spPr>
          <a:xfrm>
            <a:off x="9634537" y="3775353"/>
            <a:ext cx="3360777" cy="420053"/>
          </a:xfrm>
          <a:prstGeom prst="rect">
            <a:avLst/>
          </a:prstGeom>
          <a:noFill/>
          <a:ln/>
        </p:spPr>
        <p:txBody>
          <a:bodyPr wrap="none" lIns="0" tIns="0" rIns="0" bIns="0" rtlCol="0" anchor="t"/>
          <a:lstStyle/>
          <a:p>
            <a:pPr marL="0" indent="0" algn="l">
              <a:lnSpc>
                <a:spcPts val="3300"/>
              </a:lnSpc>
              <a:buNone/>
            </a:pPr>
            <a:r>
              <a:rPr lang="en-US" sz="2600" dirty="0">
                <a:solidFill>
                  <a:srgbClr val="00002E"/>
                </a:solidFill>
                <a:latin typeface="Nunito Semi Bold" pitchFamily="34" charset="0"/>
                <a:ea typeface="Nunito Semi Bold" pitchFamily="34" charset="-122"/>
                <a:cs typeface="Nunito Semi Bold" pitchFamily="34" charset="-120"/>
              </a:rPr>
              <a:t>Scope of the Project</a:t>
            </a:r>
            <a:endParaRPr lang="en-US" sz="2600" dirty="0"/>
          </a:p>
        </p:txBody>
      </p:sp>
      <p:sp>
        <p:nvSpPr>
          <p:cNvPr id="21" name="Text 19"/>
          <p:cNvSpPr/>
          <p:nvPr/>
        </p:nvSpPr>
        <p:spPr>
          <a:xfrm>
            <a:off x="833199" y="4611886"/>
            <a:ext cx="238006" cy="297537"/>
          </a:xfrm>
          <a:prstGeom prst="rect">
            <a:avLst/>
          </a:prstGeom>
          <a:noFill/>
          <a:ln/>
        </p:spPr>
        <p:txBody>
          <a:bodyPr wrap="none" lIns="0" tIns="0" rIns="0" bIns="0" rtlCol="0" anchor="t"/>
          <a:lstStyle/>
          <a:p>
            <a:pPr marL="0" indent="0" algn="l">
              <a:lnSpc>
                <a:spcPts val="2950"/>
              </a:lnSpc>
              <a:buNone/>
            </a:pPr>
            <a:r>
              <a:rPr lang="en-US" sz="1850" dirty="0">
                <a:solidFill>
                  <a:srgbClr val="00002E"/>
                </a:solidFill>
                <a:latin typeface="Nunito Light" pitchFamily="34" charset="0"/>
                <a:ea typeface="Nunito Light" pitchFamily="34" charset="-122"/>
                <a:cs typeface="Nunito Light" pitchFamily="34" charset="-120"/>
              </a:rPr>
              <a:t>07</a:t>
            </a:r>
            <a:endParaRPr lang="en-US" sz="1850" dirty="0"/>
          </a:p>
        </p:txBody>
      </p:sp>
      <p:sp>
        <p:nvSpPr>
          <p:cNvPr id="22" name="Shape 20"/>
          <p:cNvSpPr/>
          <p:nvPr/>
        </p:nvSpPr>
        <p:spPr>
          <a:xfrm>
            <a:off x="833199" y="4985861"/>
            <a:ext cx="4162663" cy="30480"/>
          </a:xfrm>
          <a:prstGeom prst="rect">
            <a:avLst/>
          </a:prstGeom>
          <a:solidFill>
            <a:srgbClr val="2D4DF2"/>
          </a:solidFill>
          <a:ln/>
        </p:spPr>
      </p:sp>
      <p:sp>
        <p:nvSpPr>
          <p:cNvPr id="23" name="Text 21"/>
          <p:cNvSpPr/>
          <p:nvPr/>
        </p:nvSpPr>
        <p:spPr>
          <a:xfrm>
            <a:off x="833199" y="5165765"/>
            <a:ext cx="4162663" cy="840105"/>
          </a:xfrm>
          <a:prstGeom prst="rect">
            <a:avLst/>
          </a:prstGeom>
          <a:noFill/>
          <a:ln/>
        </p:spPr>
        <p:txBody>
          <a:bodyPr wrap="square" lIns="0" tIns="0" rIns="0" bIns="0" rtlCol="0" anchor="t"/>
          <a:lstStyle/>
          <a:p>
            <a:pPr marL="0" indent="0" algn="l">
              <a:lnSpc>
                <a:spcPts val="3300"/>
              </a:lnSpc>
              <a:buNone/>
            </a:pPr>
            <a:r>
              <a:rPr lang="en-US" sz="2600" dirty="0">
                <a:solidFill>
                  <a:srgbClr val="00002E"/>
                </a:solidFill>
                <a:latin typeface="Nunito Semi Bold" pitchFamily="34" charset="0"/>
                <a:ea typeface="Nunito Semi Bold" pitchFamily="34" charset="-122"/>
                <a:cs typeface="Nunito Semi Bold" pitchFamily="34" charset="-120"/>
              </a:rPr>
              <a:t>Design and Implementation</a:t>
            </a:r>
            <a:endParaRPr lang="en-US" sz="2600" dirty="0"/>
          </a:p>
        </p:txBody>
      </p:sp>
      <p:sp>
        <p:nvSpPr>
          <p:cNvPr id="24" name="Text 22"/>
          <p:cNvSpPr/>
          <p:nvPr/>
        </p:nvSpPr>
        <p:spPr>
          <a:xfrm>
            <a:off x="5233868" y="4611886"/>
            <a:ext cx="238006" cy="297537"/>
          </a:xfrm>
          <a:prstGeom prst="rect">
            <a:avLst/>
          </a:prstGeom>
          <a:noFill/>
          <a:ln/>
        </p:spPr>
        <p:txBody>
          <a:bodyPr wrap="none" lIns="0" tIns="0" rIns="0" bIns="0" rtlCol="0" anchor="t"/>
          <a:lstStyle/>
          <a:p>
            <a:pPr marL="0" indent="0" algn="l">
              <a:lnSpc>
                <a:spcPts val="2950"/>
              </a:lnSpc>
              <a:buNone/>
            </a:pPr>
            <a:r>
              <a:rPr lang="en-US" sz="1850" dirty="0">
                <a:solidFill>
                  <a:srgbClr val="00002E"/>
                </a:solidFill>
                <a:latin typeface="Nunito Light" pitchFamily="34" charset="0"/>
                <a:ea typeface="Nunito Light" pitchFamily="34" charset="-122"/>
                <a:cs typeface="Nunito Light" pitchFamily="34" charset="-120"/>
              </a:rPr>
              <a:t>08</a:t>
            </a:r>
            <a:endParaRPr lang="en-US" sz="1850" dirty="0"/>
          </a:p>
        </p:txBody>
      </p:sp>
      <p:sp>
        <p:nvSpPr>
          <p:cNvPr id="25" name="Shape 23"/>
          <p:cNvSpPr/>
          <p:nvPr/>
        </p:nvSpPr>
        <p:spPr>
          <a:xfrm>
            <a:off x="5233868" y="4985861"/>
            <a:ext cx="4162663" cy="30480"/>
          </a:xfrm>
          <a:prstGeom prst="rect">
            <a:avLst/>
          </a:prstGeom>
          <a:solidFill>
            <a:srgbClr val="018CE1"/>
          </a:solidFill>
          <a:ln/>
        </p:spPr>
      </p:sp>
      <p:sp>
        <p:nvSpPr>
          <p:cNvPr id="26" name="Text 24"/>
          <p:cNvSpPr/>
          <p:nvPr/>
        </p:nvSpPr>
        <p:spPr>
          <a:xfrm>
            <a:off x="5233868" y="5165765"/>
            <a:ext cx="3526988" cy="420053"/>
          </a:xfrm>
          <a:prstGeom prst="rect">
            <a:avLst/>
          </a:prstGeom>
          <a:noFill/>
          <a:ln/>
        </p:spPr>
        <p:txBody>
          <a:bodyPr wrap="none" lIns="0" tIns="0" rIns="0" bIns="0" rtlCol="0" anchor="t"/>
          <a:lstStyle/>
          <a:p>
            <a:pPr marL="0" indent="0" algn="l">
              <a:lnSpc>
                <a:spcPts val="3300"/>
              </a:lnSpc>
              <a:buNone/>
            </a:pPr>
            <a:r>
              <a:rPr lang="en-US" sz="2600" dirty="0">
                <a:solidFill>
                  <a:srgbClr val="00002E"/>
                </a:solidFill>
                <a:latin typeface="Nunito Semi Bold" pitchFamily="34" charset="0"/>
                <a:ea typeface="Nunito Semi Bold" pitchFamily="34" charset="-122"/>
                <a:cs typeface="Nunito Semi Bold" pitchFamily="34" charset="-120"/>
              </a:rPr>
              <a:t>Results and Discussion</a:t>
            </a:r>
            <a:endParaRPr lang="en-US" sz="2600" dirty="0"/>
          </a:p>
        </p:txBody>
      </p:sp>
      <p:sp>
        <p:nvSpPr>
          <p:cNvPr id="27" name="Text 25"/>
          <p:cNvSpPr/>
          <p:nvPr/>
        </p:nvSpPr>
        <p:spPr>
          <a:xfrm>
            <a:off x="9634537" y="4611886"/>
            <a:ext cx="238006" cy="297537"/>
          </a:xfrm>
          <a:prstGeom prst="rect">
            <a:avLst/>
          </a:prstGeom>
          <a:noFill/>
          <a:ln/>
        </p:spPr>
        <p:txBody>
          <a:bodyPr wrap="none" lIns="0" tIns="0" rIns="0" bIns="0" rtlCol="0" anchor="t"/>
          <a:lstStyle/>
          <a:p>
            <a:pPr marL="0" indent="0" algn="l">
              <a:lnSpc>
                <a:spcPts val="2950"/>
              </a:lnSpc>
              <a:buNone/>
            </a:pPr>
            <a:r>
              <a:rPr lang="en-US" sz="1850" dirty="0">
                <a:solidFill>
                  <a:srgbClr val="00002E"/>
                </a:solidFill>
                <a:latin typeface="Nunito Light" pitchFamily="34" charset="0"/>
                <a:ea typeface="Nunito Light" pitchFamily="34" charset="-122"/>
                <a:cs typeface="Nunito Light" pitchFamily="34" charset="-120"/>
              </a:rPr>
              <a:t>09</a:t>
            </a:r>
            <a:endParaRPr lang="en-US" sz="1850" dirty="0"/>
          </a:p>
        </p:txBody>
      </p:sp>
      <p:sp>
        <p:nvSpPr>
          <p:cNvPr id="28" name="Shape 26"/>
          <p:cNvSpPr/>
          <p:nvPr/>
        </p:nvSpPr>
        <p:spPr>
          <a:xfrm>
            <a:off x="9634537" y="4985861"/>
            <a:ext cx="4162663" cy="30480"/>
          </a:xfrm>
          <a:prstGeom prst="rect">
            <a:avLst/>
          </a:prstGeom>
          <a:solidFill>
            <a:srgbClr val="DA33BF"/>
          </a:solidFill>
          <a:ln/>
        </p:spPr>
      </p:sp>
      <p:sp>
        <p:nvSpPr>
          <p:cNvPr id="29" name="Text 27"/>
          <p:cNvSpPr/>
          <p:nvPr/>
        </p:nvSpPr>
        <p:spPr>
          <a:xfrm>
            <a:off x="9634537" y="5165765"/>
            <a:ext cx="3360777" cy="420053"/>
          </a:xfrm>
          <a:prstGeom prst="rect">
            <a:avLst/>
          </a:prstGeom>
          <a:noFill/>
          <a:ln/>
        </p:spPr>
        <p:txBody>
          <a:bodyPr wrap="none" lIns="0" tIns="0" rIns="0" bIns="0" rtlCol="0" anchor="t"/>
          <a:lstStyle/>
          <a:p>
            <a:pPr marL="0" indent="0" algn="l">
              <a:lnSpc>
                <a:spcPts val="3300"/>
              </a:lnSpc>
              <a:buNone/>
            </a:pPr>
            <a:r>
              <a:rPr lang="en-US" sz="2600" dirty="0">
                <a:solidFill>
                  <a:srgbClr val="00002E"/>
                </a:solidFill>
                <a:latin typeface="Nunito Semi Bold" pitchFamily="34" charset="0"/>
                <a:ea typeface="Nunito Semi Bold" pitchFamily="34" charset="-122"/>
                <a:cs typeface="Nunito Semi Bold" pitchFamily="34" charset="-120"/>
              </a:rPr>
              <a:t>Conclusion</a:t>
            </a:r>
            <a:endParaRPr lang="en-US" sz="2600" dirty="0"/>
          </a:p>
        </p:txBody>
      </p:sp>
      <p:sp>
        <p:nvSpPr>
          <p:cNvPr id="30" name="Text 28"/>
          <p:cNvSpPr/>
          <p:nvPr/>
        </p:nvSpPr>
        <p:spPr>
          <a:xfrm>
            <a:off x="833199" y="6422350"/>
            <a:ext cx="238006" cy="297537"/>
          </a:xfrm>
          <a:prstGeom prst="rect">
            <a:avLst/>
          </a:prstGeom>
          <a:noFill/>
          <a:ln/>
        </p:spPr>
        <p:txBody>
          <a:bodyPr wrap="none" lIns="0" tIns="0" rIns="0" bIns="0" rtlCol="0" anchor="t"/>
          <a:lstStyle/>
          <a:p>
            <a:pPr marL="0" indent="0" algn="l">
              <a:lnSpc>
                <a:spcPts val="2950"/>
              </a:lnSpc>
              <a:buNone/>
            </a:pPr>
            <a:r>
              <a:rPr lang="en-US" sz="1850" dirty="0">
                <a:solidFill>
                  <a:srgbClr val="00002E"/>
                </a:solidFill>
                <a:latin typeface="Nunito Light" pitchFamily="34" charset="0"/>
                <a:ea typeface="Nunito Light" pitchFamily="34" charset="-122"/>
                <a:cs typeface="Nunito Light" pitchFamily="34" charset="-120"/>
              </a:rPr>
              <a:t>10</a:t>
            </a:r>
            <a:endParaRPr lang="en-US" sz="1850" dirty="0"/>
          </a:p>
        </p:txBody>
      </p:sp>
      <p:sp>
        <p:nvSpPr>
          <p:cNvPr id="31" name="Shape 29"/>
          <p:cNvSpPr/>
          <p:nvPr/>
        </p:nvSpPr>
        <p:spPr>
          <a:xfrm>
            <a:off x="833199" y="6796326"/>
            <a:ext cx="6362938" cy="30480"/>
          </a:xfrm>
          <a:prstGeom prst="rect">
            <a:avLst/>
          </a:prstGeom>
          <a:solidFill>
            <a:srgbClr val="2D4DF2"/>
          </a:solidFill>
          <a:ln/>
        </p:spPr>
      </p:sp>
      <p:sp>
        <p:nvSpPr>
          <p:cNvPr id="32" name="Text 30"/>
          <p:cNvSpPr/>
          <p:nvPr/>
        </p:nvSpPr>
        <p:spPr>
          <a:xfrm>
            <a:off x="833199" y="6976229"/>
            <a:ext cx="3360777" cy="420053"/>
          </a:xfrm>
          <a:prstGeom prst="rect">
            <a:avLst/>
          </a:prstGeom>
          <a:noFill/>
          <a:ln/>
        </p:spPr>
        <p:txBody>
          <a:bodyPr wrap="none" lIns="0" tIns="0" rIns="0" bIns="0" rtlCol="0" anchor="t"/>
          <a:lstStyle/>
          <a:p>
            <a:pPr marL="0" indent="0" algn="l">
              <a:lnSpc>
                <a:spcPts val="3300"/>
              </a:lnSpc>
              <a:buNone/>
            </a:pPr>
            <a:r>
              <a:rPr lang="en-US" sz="2600" dirty="0">
                <a:solidFill>
                  <a:srgbClr val="00002E"/>
                </a:solidFill>
                <a:latin typeface="Nunito Semi Bold" pitchFamily="34" charset="0"/>
                <a:ea typeface="Nunito Semi Bold" pitchFamily="34" charset="-122"/>
                <a:cs typeface="Nunito Semi Bold" pitchFamily="34" charset="-120"/>
              </a:rPr>
              <a:t>References</a:t>
            </a:r>
            <a:endParaRPr lang="en-US" sz="2600" dirty="0"/>
          </a:p>
        </p:txBody>
      </p:sp>
      <p:sp>
        <p:nvSpPr>
          <p:cNvPr id="33" name="Text 31"/>
          <p:cNvSpPr/>
          <p:nvPr/>
        </p:nvSpPr>
        <p:spPr>
          <a:xfrm>
            <a:off x="7434143" y="6422350"/>
            <a:ext cx="238006" cy="297537"/>
          </a:xfrm>
          <a:prstGeom prst="rect">
            <a:avLst/>
          </a:prstGeom>
          <a:noFill/>
          <a:ln/>
        </p:spPr>
        <p:txBody>
          <a:bodyPr wrap="none" lIns="0" tIns="0" rIns="0" bIns="0" rtlCol="0" anchor="t"/>
          <a:lstStyle/>
          <a:p>
            <a:pPr marL="0" indent="0" algn="l">
              <a:lnSpc>
                <a:spcPts val="2950"/>
              </a:lnSpc>
              <a:buNone/>
            </a:pPr>
            <a:r>
              <a:rPr lang="en-US" sz="1850" dirty="0">
                <a:solidFill>
                  <a:srgbClr val="00002E"/>
                </a:solidFill>
                <a:latin typeface="Nunito Light" pitchFamily="34" charset="0"/>
                <a:ea typeface="Nunito Light" pitchFamily="34" charset="-122"/>
                <a:cs typeface="Nunito Light" pitchFamily="34" charset="-120"/>
              </a:rPr>
              <a:t>11</a:t>
            </a:r>
            <a:endParaRPr lang="en-US" sz="1850" dirty="0"/>
          </a:p>
        </p:txBody>
      </p:sp>
      <p:sp>
        <p:nvSpPr>
          <p:cNvPr id="34" name="Shape 32"/>
          <p:cNvSpPr/>
          <p:nvPr/>
        </p:nvSpPr>
        <p:spPr>
          <a:xfrm>
            <a:off x="7434143" y="6796326"/>
            <a:ext cx="6363057" cy="30480"/>
          </a:xfrm>
          <a:prstGeom prst="rect">
            <a:avLst/>
          </a:prstGeom>
          <a:solidFill>
            <a:srgbClr val="018CE1"/>
          </a:solidFill>
          <a:ln/>
        </p:spPr>
      </p:sp>
      <p:sp>
        <p:nvSpPr>
          <p:cNvPr id="35" name="Text 33"/>
          <p:cNvSpPr/>
          <p:nvPr/>
        </p:nvSpPr>
        <p:spPr>
          <a:xfrm>
            <a:off x="7434143" y="6976229"/>
            <a:ext cx="3360777" cy="420053"/>
          </a:xfrm>
          <a:prstGeom prst="rect">
            <a:avLst/>
          </a:prstGeom>
          <a:noFill/>
          <a:ln/>
        </p:spPr>
        <p:txBody>
          <a:bodyPr wrap="none" lIns="0" tIns="0" rIns="0" bIns="0" rtlCol="0" anchor="t"/>
          <a:lstStyle/>
          <a:p>
            <a:pPr marL="0" indent="0" algn="l">
              <a:lnSpc>
                <a:spcPts val="3300"/>
              </a:lnSpc>
              <a:buNone/>
            </a:pPr>
            <a:r>
              <a:rPr lang="en-US" sz="2600" dirty="0">
                <a:solidFill>
                  <a:srgbClr val="00002E"/>
                </a:solidFill>
                <a:latin typeface="Nunito Semi Bold" pitchFamily="34" charset="0"/>
                <a:ea typeface="Nunito Semi Bold" pitchFamily="34" charset="-122"/>
                <a:cs typeface="Nunito Semi Bold" pitchFamily="34" charset="-120"/>
              </a:rPr>
              <a:t>Papers Published</a:t>
            </a:r>
            <a:endParaRPr lang="en-US" sz="2600" dirty="0"/>
          </a:p>
        </p:txBody>
      </p:sp>
      <p:pic>
        <p:nvPicPr>
          <p:cNvPr id="36" name="Picture 35">
            <a:extLst>
              <a:ext uri="{FF2B5EF4-FFF2-40B4-BE49-F238E27FC236}">
                <a16:creationId xmlns:a16="http://schemas.microsoft.com/office/drawing/2014/main" id="{C3A22264-7408-E1C1-CD31-846F6AC4EB0D}"/>
              </a:ext>
            </a:extLst>
          </p:cNvPr>
          <p:cNvPicPr>
            <a:picLocks noChangeAspect="1"/>
          </p:cNvPicPr>
          <p:nvPr/>
        </p:nvPicPr>
        <p:blipFill>
          <a:blip r:embed="rId3"/>
          <a:stretch>
            <a:fillRect/>
          </a:stretch>
        </p:blipFill>
        <p:spPr>
          <a:xfrm>
            <a:off x="12874600" y="7747787"/>
            <a:ext cx="1755800" cy="4389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37724" y="1569363"/>
            <a:ext cx="7106603" cy="704017"/>
          </a:xfrm>
          <a:prstGeom prst="rect">
            <a:avLst/>
          </a:prstGeom>
          <a:noFill/>
          <a:ln/>
        </p:spPr>
        <p:txBody>
          <a:bodyPr wrap="none" lIns="0" tIns="0" rIns="0" bIns="0" rtlCol="0" anchor="t"/>
          <a:lstStyle/>
          <a:p>
            <a:pPr marL="0" indent="0" algn="l">
              <a:lnSpc>
                <a:spcPts val="5500"/>
              </a:lnSpc>
              <a:buNone/>
            </a:pPr>
            <a:r>
              <a:rPr lang="en-US" sz="4400" dirty="0">
                <a:solidFill>
                  <a:srgbClr val="2D4DF2"/>
                </a:solidFill>
                <a:latin typeface="Nunito Semi Bold" pitchFamily="34" charset="0"/>
                <a:ea typeface="Nunito Semi Bold" pitchFamily="34" charset="-122"/>
                <a:cs typeface="Nunito Semi Bold" pitchFamily="34" charset="-120"/>
              </a:rPr>
              <a:t>Design and Implementation</a:t>
            </a:r>
            <a:endParaRPr lang="en-US" sz="4400" dirty="0"/>
          </a:p>
        </p:txBody>
      </p:sp>
      <p:sp>
        <p:nvSpPr>
          <p:cNvPr id="3" name="Text 1"/>
          <p:cNvSpPr/>
          <p:nvPr/>
        </p:nvSpPr>
        <p:spPr>
          <a:xfrm>
            <a:off x="837724" y="2369106"/>
            <a:ext cx="6239947" cy="563285"/>
          </a:xfrm>
          <a:prstGeom prst="rect">
            <a:avLst/>
          </a:prstGeom>
          <a:noFill/>
          <a:ln/>
        </p:spPr>
        <p:txBody>
          <a:bodyPr wrap="none" lIns="0" tIns="0" rIns="0" bIns="0" rtlCol="0" anchor="t"/>
          <a:lstStyle/>
          <a:p>
            <a:pPr marL="0" indent="0" algn="l">
              <a:lnSpc>
                <a:spcPts val="4400"/>
              </a:lnSpc>
              <a:buNone/>
            </a:pPr>
            <a:r>
              <a:rPr lang="en-US" sz="3500" dirty="0">
                <a:solidFill>
                  <a:srgbClr val="00002E"/>
                </a:solidFill>
                <a:latin typeface="Nunito Semi Bold" pitchFamily="34" charset="0"/>
                <a:ea typeface="Nunito Semi Bold" pitchFamily="34" charset="-122"/>
                <a:cs typeface="Nunito Semi Bold" pitchFamily="34" charset="-120"/>
              </a:rPr>
              <a:t>System Architecture Overview</a:t>
            </a:r>
            <a:endParaRPr lang="en-US" sz="3500" dirty="0"/>
          </a:p>
        </p:txBody>
      </p:sp>
      <p:sp>
        <p:nvSpPr>
          <p:cNvPr id="4" name="Text 2"/>
          <p:cNvSpPr/>
          <p:nvPr/>
        </p:nvSpPr>
        <p:spPr>
          <a:xfrm>
            <a:off x="837724" y="3291364"/>
            <a:ext cx="12954952" cy="383024"/>
          </a:xfrm>
          <a:prstGeom prst="rect">
            <a:avLst/>
          </a:prstGeom>
          <a:noFill/>
          <a:ln/>
        </p:spPr>
        <p:txBody>
          <a:bodyPr wrap="none" lIns="0" tIns="0" rIns="0" bIns="0" rtlCol="0" anchor="t"/>
          <a:lstStyle/>
          <a:p>
            <a:pPr marL="0" indent="0" algn="l">
              <a:lnSpc>
                <a:spcPts val="3000"/>
              </a:lnSpc>
              <a:buNone/>
            </a:pPr>
            <a:r>
              <a:rPr lang="en-US" sz="1850" b="1" dirty="0">
                <a:solidFill>
                  <a:srgbClr val="00002E"/>
                </a:solidFill>
                <a:latin typeface="PT Sans" pitchFamily="34" charset="0"/>
                <a:ea typeface="PT Sans" pitchFamily="34" charset="-122"/>
                <a:cs typeface="PT Sans" pitchFamily="34" charset="-120"/>
              </a:rPr>
              <a:t>Design – High-Level</a:t>
            </a:r>
            <a:endParaRPr lang="en-US" sz="1850" dirty="0"/>
          </a:p>
        </p:txBody>
      </p:sp>
      <p:sp>
        <p:nvSpPr>
          <p:cNvPr id="5" name="Text 3"/>
          <p:cNvSpPr/>
          <p:nvPr/>
        </p:nvSpPr>
        <p:spPr>
          <a:xfrm>
            <a:off x="837724" y="3943588"/>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The system follows a </a:t>
            </a:r>
            <a:r>
              <a:rPr lang="en-US" sz="1850" b="1" dirty="0">
                <a:solidFill>
                  <a:srgbClr val="00002E"/>
                </a:solidFill>
                <a:latin typeface="PT Sans" pitchFamily="34" charset="0"/>
                <a:ea typeface="PT Sans" pitchFamily="34" charset="-122"/>
                <a:cs typeface="PT Sans" pitchFamily="34" charset="-120"/>
              </a:rPr>
              <a:t>three–stage architecture</a:t>
            </a:r>
            <a:r>
              <a:rPr lang="en-US" sz="1850" dirty="0">
                <a:solidFill>
                  <a:srgbClr val="00002E"/>
                </a:solidFill>
                <a:latin typeface="PT Sans" pitchFamily="34" charset="0"/>
                <a:ea typeface="PT Sans" pitchFamily="34" charset="-122"/>
                <a:cs typeface="PT Sans" pitchFamily="34" charset="-120"/>
              </a:rPr>
              <a:t>: Image Acquisition → Image Processing → Deep Learning Classification</a:t>
            </a:r>
            <a:endParaRPr lang="en-US" sz="1850" dirty="0"/>
          </a:p>
        </p:txBody>
      </p:sp>
      <p:sp>
        <p:nvSpPr>
          <p:cNvPr id="6" name="Text 4"/>
          <p:cNvSpPr/>
          <p:nvPr/>
        </p:nvSpPr>
        <p:spPr>
          <a:xfrm>
            <a:off x="837724" y="4410313"/>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Dermoscopic images from datasets (HAM10000 / ISIC) serve as the input for model training.</a:t>
            </a:r>
            <a:endParaRPr lang="en-US" sz="1850" dirty="0"/>
          </a:p>
        </p:txBody>
      </p:sp>
      <p:sp>
        <p:nvSpPr>
          <p:cNvPr id="7" name="Text 5"/>
          <p:cNvSpPr/>
          <p:nvPr/>
        </p:nvSpPr>
        <p:spPr>
          <a:xfrm>
            <a:off x="837724" y="4877038"/>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Preprocessing modules standardize images using contrast normalization, artifact removal, and resizing.</a:t>
            </a:r>
            <a:endParaRPr lang="en-US" sz="1850" dirty="0"/>
          </a:p>
        </p:txBody>
      </p:sp>
      <p:sp>
        <p:nvSpPr>
          <p:cNvPr id="8" name="Text 6"/>
          <p:cNvSpPr/>
          <p:nvPr/>
        </p:nvSpPr>
        <p:spPr>
          <a:xfrm>
            <a:off x="837724" y="5343763"/>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A CNN-based classifier extracts hierarchical features and performs melanoma vs non-melanoma prediction.</a:t>
            </a:r>
            <a:endParaRPr lang="en-US" sz="1850" dirty="0"/>
          </a:p>
        </p:txBody>
      </p:sp>
      <p:sp>
        <p:nvSpPr>
          <p:cNvPr id="9" name="Text 7"/>
          <p:cNvSpPr/>
          <p:nvPr/>
        </p:nvSpPr>
        <p:spPr>
          <a:xfrm>
            <a:off x="837724" y="5810488"/>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Lightweight deployment is supported using </a:t>
            </a:r>
            <a:r>
              <a:rPr lang="en-US" sz="1850" b="1" dirty="0">
                <a:solidFill>
                  <a:srgbClr val="00002E"/>
                </a:solidFill>
                <a:latin typeface="PT Sans" pitchFamily="34" charset="0"/>
                <a:ea typeface="PT Sans" pitchFamily="34" charset="-122"/>
                <a:cs typeface="PT Sans" pitchFamily="34" charset="-120"/>
              </a:rPr>
              <a:t>MobileNet/EfficientNetLite</a:t>
            </a:r>
            <a:r>
              <a:rPr lang="en-US" sz="1850" dirty="0">
                <a:solidFill>
                  <a:srgbClr val="00002E"/>
                </a:solidFill>
                <a:latin typeface="PT Sans" pitchFamily="34" charset="0"/>
                <a:ea typeface="PT Sans" pitchFamily="34" charset="-122"/>
                <a:cs typeface="PT Sans" pitchFamily="34" charset="-120"/>
              </a:rPr>
              <a:t>, optimized for real-time mobile inference.</a:t>
            </a:r>
            <a:endParaRPr lang="en-US" sz="1850" dirty="0"/>
          </a:p>
        </p:txBody>
      </p:sp>
      <p:sp>
        <p:nvSpPr>
          <p:cNvPr id="10" name="Text 8"/>
          <p:cNvSpPr/>
          <p:nvPr/>
        </p:nvSpPr>
        <p:spPr>
          <a:xfrm>
            <a:off x="837724" y="6277213"/>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Output is displayed through a user-friendly interface (web/mobile) with prediction confidence.</a:t>
            </a:r>
            <a:endParaRPr lang="en-US" sz="1850" dirty="0"/>
          </a:p>
        </p:txBody>
      </p:sp>
      <p:pic>
        <p:nvPicPr>
          <p:cNvPr id="11" name="Picture 10">
            <a:extLst>
              <a:ext uri="{FF2B5EF4-FFF2-40B4-BE49-F238E27FC236}">
                <a16:creationId xmlns:a16="http://schemas.microsoft.com/office/drawing/2014/main" id="{ED160B45-A648-C6A9-4ABD-607098C53F89}"/>
              </a:ext>
            </a:extLst>
          </p:cNvPr>
          <p:cNvPicPr>
            <a:picLocks noChangeAspect="1"/>
          </p:cNvPicPr>
          <p:nvPr/>
        </p:nvPicPr>
        <p:blipFill>
          <a:blip r:embed="rId3"/>
          <a:stretch>
            <a:fillRect/>
          </a:stretch>
        </p:blipFill>
        <p:spPr>
          <a:xfrm>
            <a:off x="12801673" y="7790249"/>
            <a:ext cx="1755992" cy="43935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37724" y="1802725"/>
            <a:ext cx="7106603" cy="704017"/>
          </a:xfrm>
          <a:prstGeom prst="rect">
            <a:avLst/>
          </a:prstGeom>
          <a:noFill/>
          <a:ln/>
        </p:spPr>
        <p:txBody>
          <a:bodyPr wrap="none" lIns="0" tIns="0" rIns="0" bIns="0" rtlCol="0" anchor="t"/>
          <a:lstStyle/>
          <a:p>
            <a:pPr marL="0" indent="0" algn="l">
              <a:lnSpc>
                <a:spcPts val="5500"/>
              </a:lnSpc>
              <a:buNone/>
            </a:pPr>
            <a:r>
              <a:rPr lang="en-US" sz="4400" dirty="0">
                <a:solidFill>
                  <a:srgbClr val="2D4DF2"/>
                </a:solidFill>
                <a:latin typeface="Nunito Semi Bold" pitchFamily="34" charset="0"/>
                <a:ea typeface="Nunito Semi Bold" pitchFamily="34" charset="-122"/>
                <a:cs typeface="Nunito Semi Bold" pitchFamily="34" charset="-120"/>
              </a:rPr>
              <a:t>Design and Implementation</a:t>
            </a:r>
            <a:endParaRPr lang="en-US" sz="4400" dirty="0"/>
          </a:p>
        </p:txBody>
      </p:sp>
      <p:sp>
        <p:nvSpPr>
          <p:cNvPr id="3" name="Text 1"/>
          <p:cNvSpPr/>
          <p:nvPr/>
        </p:nvSpPr>
        <p:spPr>
          <a:xfrm>
            <a:off x="837724" y="2602468"/>
            <a:ext cx="6053852" cy="563285"/>
          </a:xfrm>
          <a:prstGeom prst="rect">
            <a:avLst/>
          </a:prstGeom>
          <a:noFill/>
          <a:ln/>
        </p:spPr>
        <p:txBody>
          <a:bodyPr wrap="none" lIns="0" tIns="0" rIns="0" bIns="0" rtlCol="0" anchor="t"/>
          <a:lstStyle/>
          <a:p>
            <a:pPr marL="0" indent="0" algn="l">
              <a:lnSpc>
                <a:spcPts val="4400"/>
              </a:lnSpc>
              <a:buNone/>
            </a:pPr>
            <a:r>
              <a:rPr lang="en-US" sz="3500" dirty="0">
                <a:solidFill>
                  <a:srgbClr val="00002E"/>
                </a:solidFill>
                <a:latin typeface="Nunito Semi Bold" pitchFamily="34" charset="0"/>
                <a:ea typeface="Nunito Semi Bold" pitchFamily="34" charset="-122"/>
                <a:cs typeface="Nunito Semi Bold" pitchFamily="34" charset="-120"/>
              </a:rPr>
              <a:t>Image Preprocessing Pipeline</a:t>
            </a:r>
            <a:endParaRPr lang="en-US" sz="3500" dirty="0"/>
          </a:p>
        </p:txBody>
      </p:sp>
      <p:sp>
        <p:nvSpPr>
          <p:cNvPr id="4" name="Text 2"/>
          <p:cNvSpPr/>
          <p:nvPr/>
        </p:nvSpPr>
        <p:spPr>
          <a:xfrm>
            <a:off x="837724" y="3524726"/>
            <a:ext cx="12954952" cy="383024"/>
          </a:xfrm>
          <a:prstGeom prst="rect">
            <a:avLst/>
          </a:prstGeom>
          <a:noFill/>
          <a:ln/>
        </p:spPr>
        <p:txBody>
          <a:bodyPr wrap="none" lIns="0" tIns="0" rIns="0" bIns="0" rtlCol="0" anchor="t"/>
          <a:lstStyle/>
          <a:p>
            <a:pPr marL="0" indent="0" algn="l">
              <a:lnSpc>
                <a:spcPts val="3000"/>
              </a:lnSpc>
              <a:buNone/>
            </a:pPr>
            <a:r>
              <a:rPr lang="en-US" sz="1850" b="1" dirty="0">
                <a:solidFill>
                  <a:srgbClr val="00002E"/>
                </a:solidFill>
                <a:latin typeface="PT Sans" pitchFamily="34" charset="0"/>
                <a:ea typeface="PT Sans" pitchFamily="34" charset="-122"/>
                <a:cs typeface="PT Sans" pitchFamily="34" charset="-120"/>
              </a:rPr>
              <a:t>Design – Image Processing</a:t>
            </a:r>
            <a:endParaRPr lang="en-US" sz="1850" dirty="0"/>
          </a:p>
        </p:txBody>
      </p:sp>
      <p:sp>
        <p:nvSpPr>
          <p:cNvPr id="5" name="Text 3"/>
          <p:cNvSpPr/>
          <p:nvPr/>
        </p:nvSpPr>
        <p:spPr>
          <a:xfrm>
            <a:off x="837724" y="4176951"/>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Images undergo </a:t>
            </a:r>
            <a:r>
              <a:rPr lang="en-US" sz="1850" b="1" dirty="0">
                <a:solidFill>
                  <a:srgbClr val="00002E"/>
                </a:solidFill>
                <a:latin typeface="PT Sans" pitchFamily="34" charset="0"/>
                <a:ea typeface="PT Sans" pitchFamily="34" charset="-122"/>
                <a:cs typeface="PT Sans" pitchFamily="34" charset="-120"/>
              </a:rPr>
              <a:t>resizing and normalization</a:t>
            </a:r>
            <a:r>
              <a:rPr lang="en-US" sz="1850" dirty="0">
                <a:solidFill>
                  <a:srgbClr val="00002E"/>
                </a:solidFill>
                <a:latin typeface="PT Sans" pitchFamily="34" charset="0"/>
                <a:ea typeface="PT Sans" pitchFamily="34" charset="-122"/>
                <a:cs typeface="PT Sans" pitchFamily="34" charset="-120"/>
              </a:rPr>
              <a:t> to maintain uniform input dimensions for the CNN.</a:t>
            </a:r>
            <a:endParaRPr lang="en-US" sz="1850" dirty="0"/>
          </a:p>
        </p:txBody>
      </p:sp>
      <p:sp>
        <p:nvSpPr>
          <p:cNvPr id="6" name="Text 4"/>
          <p:cNvSpPr/>
          <p:nvPr/>
        </p:nvSpPr>
        <p:spPr>
          <a:xfrm>
            <a:off x="837724" y="4643676"/>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b="1" dirty="0">
                <a:solidFill>
                  <a:srgbClr val="00002E"/>
                </a:solidFill>
                <a:latin typeface="PT Sans" pitchFamily="34" charset="0"/>
                <a:ea typeface="PT Sans" pitchFamily="34" charset="-122"/>
                <a:cs typeface="PT Sans" pitchFamily="34" charset="-120"/>
              </a:rPr>
              <a:t>Hair removal</a:t>
            </a:r>
            <a:r>
              <a:rPr lang="en-US" sz="1850" dirty="0">
                <a:solidFill>
                  <a:srgbClr val="00002E"/>
                </a:solidFill>
                <a:latin typeface="PT Sans" pitchFamily="34" charset="0"/>
                <a:ea typeface="PT Sans" pitchFamily="34" charset="-122"/>
                <a:cs typeface="PT Sans" pitchFamily="34" charset="-120"/>
              </a:rPr>
              <a:t> is performed using mathematical morphology to eliminate artifacts that hinder feature extraction</a:t>
            </a:r>
            <a:endParaRPr lang="en-US" sz="1850" dirty="0"/>
          </a:p>
        </p:txBody>
      </p:sp>
      <p:sp>
        <p:nvSpPr>
          <p:cNvPr id="7" name="Text 5"/>
          <p:cNvSpPr/>
          <p:nvPr/>
        </p:nvSpPr>
        <p:spPr>
          <a:xfrm>
            <a:off x="837724" y="5110401"/>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Contrast enhancement improves lesion boundary visibility and supports accurate segmentation.</a:t>
            </a:r>
            <a:endParaRPr lang="en-US" sz="1850" dirty="0"/>
          </a:p>
        </p:txBody>
      </p:sp>
      <p:sp>
        <p:nvSpPr>
          <p:cNvPr id="8" name="Text 6"/>
          <p:cNvSpPr/>
          <p:nvPr/>
        </p:nvSpPr>
        <p:spPr>
          <a:xfrm>
            <a:off x="837724" y="5577126"/>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Dataset augmentation (rotation, flip, brightness shift) increases image diversity and reduces overfitting.</a:t>
            </a:r>
            <a:endParaRPr lang="en-US" sz="1850" dirty="0"/>
          </a:p>
        </p:txBody>
      </p:sp>
      <p:sp>
        <p:nvSpPr>
          <p:cNvPr id="9" name="Text 7"/>
          <p:cNvSpPr/>
          <p:nvPr/>
        </p:nvSpPr>
        <p:spPr>
          <a:xfrm>
            <a:off x="837724" y="6043851"/>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ESRGAN/WGAN augmentation (from reviewed studies) inspired robust preprocessing techniques in our pipeline.</a:t>
            </a:r>
            <a:endParaRPr lang="en-US" sz="1850" dirty="0"/>
          </a:p>
        </p:txBody>
      </p:sp>
      <p:pic>
        <p:nvPicPr>
          <p:cNvPr id="11" name="Picture 10">
            <a:extLst>
              <a:ext uri="{FF2B5EF4-FFF2-40B4-BE49-F238E27FC236}">
                <a16:creationId xmlns:a16="http://schemas.microsoft.com/office/drawing/2014/main" id="{37842ADD-1939-7BD6-7F4C-AD7FE84D9CA9}"/>
              </a:ext>
            </a:extLst>
          </p:cNvPr>
          <p:cNvPicPr>
            <a:picLocks noChangeAspect="1"/>
          </p:cNvPicPr>
          <p:nvPr/>
        </p:nvPicPr>
        <p:blipFill>
          <a:blip r:embed="rId3"/>
          <a:stretch>
            <a:fillRect/>
          </a:stretch>
        </p:blipFill>
        <p:spPr>
          <a:xfrm>
            <a:off x="12801673" y="7790249"/>
            <a:ext cx="1755992" cy="43935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837724" y="1611154"/>
            <a:ext cx="7106603" cy="704017"/>
          </a:xfrm>
          <a:prstGeom prst="rect">
            <a:avLst/>
          </a:prstGeom>
          <a:noFill/>
          <a:ln/>
        </p:spPr>
        <p:txBody>
          <a:bodyPr wrap="none" lIns="0" tIns="0" rIns="0" bIns="0" rtlCol="0" anchor="t"/>
          <a:lstStyle/>
          <a:p>
            <a:pPr marL="0" indent="0" algn="l">
              <a:lnSpc>
                <a:spcPts val="5500"/>
              </a:lnSpc>
              <a:buNone/>
            </a:pPr>
            <a:r>
              <a:rPr lang="en-US" sz="4400" dirty="0">
                <a:solidFill>
                  <a:srgbClr val="2D4DF2"/>
                </a:solidFill>
                <a:latin typeface="Nunito Semi Bold" pitchFamily="34" charset="0"/>
                <a:ea typeface="Nunito Semi Bold" pitchFamily="34" charset="-122"/>
                <a:cs typeface="Nunito Semi Bold" pitchFamily="34" charset="-120"/>
              </a:rPr>
              <a:t>Design and Implementation</a:t>
            </a:r>
            <a:endParaRPr lang="en-US" sz="4400" dirty="0"/>
          </a:p>
        </p:txBody>
      </p:sp>
      <p:sp>
        <p:nvSpPr>
          <p:cNvPr id="3" name="Text 1"/>
          <p:cNvSpPr/>
          <p:nvPr/>
        </p:nvSpPr>
        <p:spPr>
          <a:xfrm>
            <a:off x="837724" y="2410897"/>
            <a:ext cx="7046833" cy="563285"/>
          </a:xfrm>
          <a:prstGeom prst="rect">
            <a:avLst/>
          </a:prstGeom>
          <a:noFill/>
          <a:ln/>
        </p:spPr>
        <p:txBody>
          <a:bodyPr wrap="none" lIns="0" tIns="0" rIns="0" bIns="0" rtlCol="0" anchor="t"/>
          <a:lstStyle/>
          <a:p>
            <a:pPr marL="0" indent="0" algn="l">
              <a:lnSpc>
                <a:spcPts val="4400"/>
              </a:lnSpc>
              <a:buNone/>
            </a:pPr>
            <a:r>
              <a:rPr lang="en-US" sz="3500" dirty="0">
                <a:solidFill>
                  <a:srgbClr val="00002E"/>
                </a:solidFill>
                <a:latin typeface="Nunito Semi Bold" pitchFamily="34" charset="0"/>
                <a:ea typeface="Nunito Semi Bold" pitchFamily="34" charset="-122"/>
                <a:cs typeface="Nunito Semi Bold" pitchFamily="34" charset="-120"/>
              </a:rPr>
              <a:t>Deep Learning Model Architecture</a:t>
            </a:r>
            <a:endParaRPr lang="en-US" sz="3500" dirty="0"/>
          </a:p>
        </p:txBody>
      </p:sp>
      <p:sp>
        <p:nvSpPr>
          <p:cNvPr id="4" name="Text 2"/>
          <p:cNvSpPr/>
          <p:nvPr/>
        </p:nvSpPr>
        <p:spPr>
          <a:xfrm>
            <a:off x="837724" y="3333155"/>
            <a:ext cx="12954952" cy="383024"/>
          </a:xfrm>
          <a:prstGeom prst="rect">
            <a:avLst/>
          </a:prstGeom>
          <a:noFill/>
          <a:ln/>
        </p:spPr>
        <p:txBody>
          <a:bodyPr wrap="none" lIns="0" tIns="0" rIns="0" bIns="0" rtlCol="0" anchor="t"/>
          <a:lstStyle/>
          <a:p>
            <a:pPr marL="0" indent="0" algn="l">
              <a:lnSpc>
                <a:spcPts val="3000"/>
              </a:lnSpc>
              <a:buNone/>
            </a:pPr>
            <a:r>
              <a:rPr lang="en-US" sz="1850" b="1" dirty="0">
                <a:solidFill>
                  <a:srgbClr val="00002E"/>
                </a:solidFill>
                <a:latin typeface="PT Sans" pitchFamily="34" charset="0"/>
                <a:ea typeface="PT Sans" pitchFamily="34" charset="-122"/>
                <a:cs typeface="PT Sans" pitchFamily="34" charset="-120"/>
              </a:rPr>
              <a:t>Design – CNN Model</a:t>
            </a:r>
            <a:endParaRPr lang="en-US" sz="1850" dirty="0"/>
          </a:p>
        </p:txBody>
      </p:sp>
      <p:sp>
        <p:nvSpPr>
          <p:cNvPr id="5" name="Text 3"/>
          <p:cNvSpPr/>
          <p:nvPr/>
        </p:nvSpPr>
        <p:spPr>
          <a:xfrm>
            <a:off x="837724" y="3985379"/>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The core classifier is built using </a:t>
            </a:r>
            <a:r>
              <a:rPr lang="en-US" sz="1850" b="1" dirty="0">
                <a:solidFill>
                  <a:srgbClr val="00002E"/>
                </a:solidFill>
                <a:latin typeface="PT Sans" pitchFamily="34" charset="0"/>
                <a:ea typeface="PT Sans" pitchFamily="34" charset="-122"/>
                <a:cs typeface="PT Sans" pitchFamily="34" charset="-120"/>
              </a:rPr>
              <a:t>Convolutional Neural Networks</a:t>
            </a:r>
            <a:r>
              <a:rPr lang="en-US" sz="1850" dirty="0">
                <a:solidFill>
                  <a:srgbClr val="00002E"/>
                </a:solidFill>
                <a:latin typeface="PT Sans" pitchFamily="34" charset="0"/>
                <a:ea typeface="PT Sans" pitchFamily="34" charset="-122"/>
                <a:cs typeface="PT Sans" pitchFamily="34" charset="-120"/>
              </a:rPr>
              <a:t>, trained to differentiate melanoma from benign lesions.</a:t>
            </a:r>
            <a:endParaRPr lang="en-US" sz="1850" dirty="0"/>
          </a:p>
        </p:txBody>
      </p:sp>
      <p:sp>
        <p:nvSpPr>
          <p:cNvPr id="6" name="Text 4"/>
          <p:cNvSpPr/>
          <p:nvPr/>
        </p:nvSpPr>
        <p:spPr>
          <a:xfrm>
            <a:off x="837724" y="4452104"/>
            <a:ext cx="12954952"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CNN includes feature extractors (conv + pooling), followed by fully connected layers and sigmoid output for binary classification.</a:t>
            </a:r>
            <a:endParaRPr lang="en-US" sz="1850" dirty="0"/>
          </a:p>
        </p:txBody>
      </p:sp>
      <p:sp>
        <p:nvSpPr>
          <p:cNvPr id="7" name="Text 5"/>
          <p:cNvSpPr/>
          <p:nvPr/>
        </p:nvSpPr>
        <p:spPr>
          <a:xfrm>
            <a:off x="837724" y="5301853"/>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Transfer learning using MobileNet/EfficientNetLite improves performance on smaller datasets with fewer parameters.</a:t>
            </a:r>
            <a:endParaRPr lang="en-US" sz="1850" dirty="0"/>
          </a:p>
        </p:txBody>
      </p:sp>
      <p:sp>
        <p:nvSpPr>
          <p:cNvPr id="8" name="Text 6"/>
          <p:cNvSpPr/>
          <p:nvPr/>
        </p:nvSpPr>
        <p:spPr>
          <a:xfrm>
            <a:off x="837724" y="5768578"/>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Activation functions (ReLU), dropout, and batch normalization ensure stable learning and generalization.</a:t>
            </a:r>
            <a:endParaRPr lang="en-US" sz="1850" dirty="0"/>
          </a:p>
        </p:txBody>
      </p:sp>
      <p:sp>
        <p:nvSpPr>
          <p:cNvPr id="9" name="Text 7"/>
          <p:cNvSpPr/>
          <p:nvPr/>
        </p:nvSpPr>
        <p:spPr>
          <a:xfrm>
            <a:off x="837724" y="6235303"/>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Final layer uses </a:t>
            </a:r>
            <a:r>
              <a:rPr lang="en-US" sz="1850" b="1" dirty="0">
                <a:solidFill>
                  <a:srgbClr val="00002E"/>
                </a:solidFill>
                <a:latin typeface="PT Sans" pitchFamily="34" charset="0"/>
                <a:ea typeface="PT Sans" pitchFamily="34" charset="-122"/>
                <a:cs typeface="PT Sans" pitchFamily="34" charset="-120"/>
              </a:rPr>
              <a:t>binary cross-entropy</a:t>
            </a:r>
            <a:r>
              <a:rPr lang="en-US" sz="1850" dirty="0">
                <a:solidFill>
                  <a:srgbClr val="00002E"/>
                </a:solidFill>
                <a:latin typeface="PT Sans" pitchFamily="34" charset="0"/>
                <a:ea typeface="PT Sans" pitchFamily="34" charset="-122"/>
                <a:cs typeface="PT Sans" pitchFamily="34" charset="-120"/>
              </a:rPr>
              <a:t> as the loss function for melanoma classification.</a:t>
            </a:r>
            <a:endParaRPr lang="en-US" sz="1850" dirty="0"/>
          </a:p>
        </p:txBody>
      </p:sp>
      <p:pic>
        <p:nvPicPr>
          <p:cNvPr id="10" name="Picture 9">
            <a:extLst>
              <a:ext uri="{FF2B5EF4-FFF2-40B4-BE49-F238E27FC236}">
                <a16:creationId xmlns:a16="http://schemas.microsoft.com/office/drawing/2014/main" id="{8134836A-ACB8-5DC5-29CA-4D7F4187C7BC}"/>
              </a:ext>
            </a:extLst>
          </p:cNvPr>
          <p:cNvPicPr>
            <a:picLocks noChangeAspect="1"/>
          </p:cNvPicPr>
          <p:nvPr/>
        </p:nvPicPr>
        <p:blipFill>
          <a:blip r:embed="rId3"/>
          <a:stretch>
            <a:fillRect/>
          </a:stretch>
        </p:blipFill>
        <p:spPr>
          <a:xfrm>
            <a:off x="12801673" y="7790249"/>
            <a:ext cx="1755992" cy="43935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837724" y="1802725"/>
            <a:ext cx="7106603" cy="704017"/>
          </a:xfrm>
          <a:prstGeom prst="rect">
            <a:avLst/>
          </a:prstGeom>
          <a:noFill/>
          <a:ln/>
        </p:spPr>
        <p:txBody>
          <a:bodyPr wrap="none" lIns="0" tIns="0" rIns="0" bIns="0" rtlCol="0" anchor="t"/>
          <a:lstStyle/>
          <a:p>
            <a:pPr marL="0" indent="0" algn="l">
              <a:lnSpc>
                <a:spcPts val="5500"/>
              </a:lnSpc>
              <a:buNone/>
            </a:pPr>
            <a:r>
              <a:rPr lang="en-US" sz="4400" dirty="0">
                <a:solidFill>
                  <a:srgbClr val="2D4DF2"/>
                </a:solidFill>
                <a:latin typeface="Nunito Semi Bold" pitchFamily="34" charset="0"/>
                <a:ea typeface="Nunito Semi Bold" pitchFamily="34" charset="-122"/>
                <a:cs typeface="Nunito Semi Bold" pitchFamily="34" charset="-120"/>
              </a:rPr>
              <a:t>Design and Implementation</a:t>
            </a:r>
            <a:endParaRPr lang="en-US" sz="4400" dirty="0"/>
          </a:p>
        </p:txBody>
      </p:sp>
      <p:sp>
        <p:nvSpPr>
          <p:cNvPr id="3" name="Text 1"/>
          <p:cNvSpPr/>
          <p:nvPr/>
        </p:nvSpPr>
        <p:spPr>
          <a:xfrm>
            <a:off x="837724" y="2602468"/>
            <a:ext cx="6251615" cy="563285"/>
          </a:xfrm>
          <a:prstGeom prst="rect">
            <a:avLst/>
          </a:prstGeom>
          <a:noFill/>
          <a:ln/>
        </p:spPr>
        <p:txBody>
          <a:bodyPr wrap="none" lIns="0" tIns="0" rIns="0" bIns="0" rtlCol="0" anchor="t"/>
          <a:lstStyle/>
          <a:p>
            <a:pPr marL="0" indent="0" algn="l">
              <a:lnSpc>
                <a:spcPts val="4400"/>
              </a:lnSpc>
              <a:buNone/>
            </a:pPr>
            <a:r>
              <a:rPr lang="en-US" sz="3500" dirty="0">
                <a:solidFill>
                  <a:srgbClr val="00002E"/>
                </a:solidFill>
                <a:latin typeface="Nunito Semi Bold" pitchFamily="34" charset="0"/>
                <a:ea typeface="Nunito Semi Bold" pitchFamily="34" charset="-122"/>
                <a:cs typeface="Nunito Semi Bold" pitchFamily="34" charset="-120"/>
              </a:rPr>
              <a:t>Model Training &amp; Optimization</a:t>
            </a:r>
            <a:endParaRPr lang="en-US" sz="3500" dirty="0"/>
          </a:p>
        </p:txBody>
      </p:sp>
      <p:sp>
        <p:nvSpPr>
          <p:cNvPr id="4" name="Text 2"/>
          <p:cNvSpPr/>
          <p:nvPr/>
        </p:nvSpPr>
        <p:spPr>
          <a:xfrm>
            <a:off x="837724" y="3524726"/>
            <a:ext cx="12954952" cy="383024"/>
          </a:xfrm>
          <a:prstGeom prst="rect">
            <a:avLst/>
          </a:prstGeom>
          <a:noFill/>
          <a:ln/>
        </p:spPr>
        <p:txBody>
          <a:bodyPr wrap="none" lIns="0" tIns="0" rIns="0" bIns="0" rtlCol="0" anchor="t"/>
          <a:lstStyle/>
          <a:p>
            <a:pPr marL="0" indent="0" algn="l">
              <a:lnSpc>
                <a:spcPts val="3000"/>
              </a:lnSpc>
              <a:buNone/>
            </a:pPr>
            <a:r>
              <a:rPr lang="en-US" sz="1850" b="1" dirty="0">
                <a:solidFill>
                  <a:srgbClr val="00002E"/>
                </a:solidFill>
                <a:latin typeface="PT Sans" pitchFamily="34" charset="0"/>
                <a:ea typeface="PT Sans" pitchFamily="34" charset="-122"/>
                <a:cs typeface="PT Sans" pitchFamily="34" charset="-120"/>
              </a:rPr>
              <a:t>Implementation – Training Strategy</a:t>
            </a:r>
            <a:endParaRPr lang="en-US" sz="1850" dirty="0"/>
          </a:p>
        </p:txBody>
      </p:sp>
      <p:sp>
        <p:nvSpPr>
          <p:cNvPr id="5" name="Text 3"/>
          <p:cNvSpPr/>
          <p:nvPr/>
        </p:nvSpPr>
        <p:spPr>
          <a:xfrm>
            <a:off x="837724" y="4176951"/>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Training performed using </a:t>
            </a:r>
            <a:r>
              <a:rPr lang="en-US" sz="1850" b="1" dirty="0">
                <a:solidFill>
                  <a:srgbClr val="00002E"/>
                </a:solidFill>
                <a:latin typeface="PT Sans" pitchFamily="34" charset="0"/>
                <a:ea typeface="PT Sans" pitchFamily="34" charset="-122"/>
                <a:cs typeface="PT Sans" pitchFamily="34" charset="-120"/>
              </a:rPr>
              <a:t>Adam optimizer</a:t>
            </a:r>
            <a:r>
              <a:rPr lang="en-US" sz="1850" dirty="0">
                <a:solidFill>
                  <a:srgbClr val="00002E"/>
                </a:solidFill>
                <a:latin typeface="PT Sans" pitchFamily="34" charset="0"/>
                <a:ea typeface="PT Sans" pitchFamily="34" charset="-122"/>
                <a:cs typeface="PT Sans" pitchFamily="34" charset="-120"/>
              </a:rPr>
              <a:t> with dynamic learning-rate adaptation for stable convergence.</a:t>
            </a:r>
            <a:endParaRPr lang="en-US" sz="1850" dirty="0"/>
          </a:p>
        </p:txBody>
      </p:sp>
      <p:sp>
        <p:nvSpPr>
          <p:cNvPr id="6" name="Text 4"/>
          <p:cNvSpPr/>
          <p:nvPr/>
        </p:nvSpPr>
        <p:spPr>
          <a:xfrm>
            <a:off x="837724" y="4643676"/>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Early stopping monitors validation loss to prevent overfitting and restore best weights.</a:t>
            </a:r>
            <a:endParaRPr lang="en-US" sz="1850" dirty="0"/>
          </a:p>
        </p:txBody>
      </p:sp>
      <p:sp>
        <p:nvSpPr>
          <p:cNvPr id="7" name="Text 5"/>
          <p:cNvSpPr/>
          <p:nvPr/>
        </p:nvSpPr>
        <p:spPr>
          <a:xfrm>
            <a:off x="837724" y="5110401"/>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Learning rate reduction callback helps stabilize performance when improvements plateau.</a:t>
            </a:r>
            <a:endParaRPr lang="en-US" sz="1850" dirty="0"/>
          </a:p>
        </p:txBody>
      </p:sp>
      <p:sp>
        <p:nvSpPr>
          <p:cNvPr id="8" name="Text 6"/>
          <p:cNvSpPr/>
          <p:nvPr/>
        </p:nvSpPr>
        <p:spPr>
          <a:xfrm>
            <a:off x="837724" y="5577126"/>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Training conducted on GPU-backed environment (Colab) for faster computation and model refinement.</a:t>
            </a:r>
            <a:endParaRPr lang="en-US" sz="1850" dirty="0"/>
          </a:p>
        </p:txBody>
      </p:sp>
      <p:sp>
        <p:nvSpPr>
          <p:cNvPr id="9" name="Text 7"/>
          <p:cNvSpPr/>
          <p:nvPr/>
        </p:nvSpPr>
        <p:spPr>
          <a:xfrm>
            <a:off x="837724" y="6043851"/>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Performance evaluated using accuracy, AUC-ROC, precision, recall, and F1-score.</a:t>
            </a:r>
            <a:endParaRPr lang="en-US" sz="1850" dirty="0"/>
          </a:p>
        </p:txBody>
      </p:sp>
      <p:pic>
        <p:nvPicPr>
          <p:cNvPr id="10" name="Picture 9">
            <a:extLst>
              <a:ext uri="{FF2B5EF4-FFF2-40B4-BE49-F238E27FC236}">
                <a16:creationId xmlns:a16="http://schemas.microsoft.com/office/drawing/2014/main" id="{CCF582E6-A55D-7CCC-30F6-B3104B45C914}"/>
              </a:ext>
            </a:extLst>
          </p:cNvPr>
          <p:cNvPicPr>
            <a:picLocks noChangeAspect="1"/>
          </p:cNvPicPr>
          <p:nvPr/>
        </p:nvPicPr>
        <p:blipFill>
          <a:blip r:embed="rId3"/>
          <a:stretch>
            <a:fillRect/>
          </a:stretch>
        </p:blipFill>
        <p:spPr>
          <a:xfrm>
            <a:off x="12801673" y="7790249"/>
            <a:ext cx="1755992" cy="43935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837724" y="1802725"/>
            <a:ext cx="7106603" cy="704017"/>
          </a:xfrm>
          <a:prstGeom prst="rect">
            <a:avLst/>
          </a:prstGeom>
          <a:noFill/>
          <a:ln/>
        </p:spPr>
        <p:txBody>
          <a:bodyPr wrap="none" lIns="0" tIns="0" rIns="0" bIns="0" rtlCol="0" anchor="t"/>
          <a:lstStyle/>
          <a:p>
            <a:pPr marL="0" indent="0" algn="l">
              <a:lnSpc>
                <a:spcPts val="5500"/>
              </a:lnSpc>
              <a:buNone/>
            </a:pPr>
            <a:r>
              <a:rPr lang="en-US" sz="4400" dirty="0">
                <a:solidFill>
                  <a:srgbClr val="2D4DF2"/>
                </a:solidFill>
                <a:latin typeface="Nunito Semi Bold" pitchFamily="34" charset="0"/>
                <a:ea typeface="Nunito Semi Bold" pitchFamily="34" charset="-122"/>
                <a:cs typeface="Nunito Semi Bold" pitchFamily="34" charset="-120"/>
              </a:rPr>
              <a:t>Design and Implementation</a:t>
            </a:r>
            <a:endParaRPr lang="en-US" sz="4400" dirty="0"/>
          </a:p>
        </p:txBody>
      </p:sp>
      <p:sp>
        <p:nvSpPr>
          <p:cNvPr id="3" name="Text 1"/>
          <p:cNvSpPr/>
          <p:nvPr/>
        </p:nvSpPr>
        <p:spPr>
          <a:xfrm>
            <a:off x="837724" y="2602468"/>
            <a:ext cx="7992547" cy="563285"/>
          </a:xfrm>
          <a:prstGeom prst="rect">
            <a:avLst/>
          </a:prstGeom>
          <a:noFill/>
          <a:ln/>
        </p:spPr>
        <p:txBody>
          <a:bodyPr wrap="none" lIns="0" tIns="0" rIns="0" bIns="0" rtlCol="0" anchor="t"/>
          <a:lstStyle/>
          <a:p>
            <a:pPr marL="0" indent="0" algn="l">
              <a:lnSpc>
                <a:spcPts val="4400"/>
              </a:lnSpc>
              <a:buNone/>
            </a:pPr>
            <a:r>
              <a:rPr lang="en-US" sz="3500" dirty="0">
                <a:solidFill>
                  <a:srgbClr val="00002E"/>
                </a:solidFill>
                <a:latin typeface="Nunito Semi Bold" pitchFamily="34" charset="0"/>
                <a:ea typeface="Nunito Semi Bold" pitchFamily="34" charset="-122"/>
                <a:cs typeface="Nunito Semi Bold" pitchFamily="34" charset="-120"/>
              </a:rPr>
              <a:t>Deployment Workflow (Mobile + Web)</a:t>
            </a:r>
            <a:endParaRPr lang="en-US" sz="3500" dirty="0"/>
          </a:p>
        </p:txBody>
      </p:sp>
      <p:sp>
        <p:nvSpPr>
          <p:cNvPr id="4" name="Text 2"/>
          <p:cNvSpPr/>
          <p:nvPr/>
        </p:nvSpPr>
        <p:spPr>
          <a:xfrm>
            <a:off x="837724" y="3524726"/>
            <a:ext cx="12954952" cy="383024"/>
          </a:xfrm>
          <a:prstGeom prst="rect">
            <a:avLst/>
          </a:prstGeom>
          <a:noFill/>
          <a:ln/>
        </p:spPr>
        <p:txBody>
          <a:bodyPr wrap="none" lIns="0" tIns="0" rIns="0" bIns="0" rtlCol="0" anchor="t"/>
          <a:lstStyle/>
          <a:p>
            <a:pPr marL="0" indent="0" algn="l">
              <a:lnSpc>
                <a:spcPts val="3000"/>
              </a:lnSpc>
              <a:buNone/>
            </a:pPr>
            <a:r>
              <a:rPr lang="en-US" sz="1850" b="1" dirty="0">
                <a:solidFill>
                  <a:srgbClr val="00002E"/>
                </a:solidFill>
                <a:latin typeface="PT Sans" pitchFamily="34" charset="0"/>
                <a:ea typeface="PT Sans" pitchFamily="34" charset="-122"/>
                <a:cs typeface="PT Sans" pitchFamily="34" charset="-120"/>
              </a:rPr>
              <a:t>Implementation – Deployment</a:t>
            </a:r>
            <a:endParaRPr lang="en-US" sz="1850" dirty="0"/>
          </a:p>
        </p:txBody>
      </p:sp>
      <p:sp>
        <p:nvSpPr>
          <p:cNvPr id="5" name="Text 3"/>
          <p:cNvSpPr/>
          <p:nvPr/>
        </p:nvSpPr>
        <p:spPr>
          <a:xfrm>
            <a:off x="837724" y="4176951"/>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Final trained model converted to </a:t>
            </a:r>
            <a:r>
              <a:rPr lang="en-US" sz="1850" b="1" dirty="0">
                <a:solidFill>
                  <a:srgbClr val="00002E"/>
                </a:solidFill>
                <a:latin typeface="PT Sans" pitchFamily="34" charset="0"/>
                <a:ea typeface="PT Sans" pitchFamily="34" charset="-122"/>
                <a:cs typeface="PT Sans" pitchFamily="34" charset="-120"/>
              </a:rPr>
              <a:t>TensorFlow Lite (.tflite)</a:t>
            </a:r>
            <a:r>
              <a:rPr lang="en-US" sz="1850" dirty="0">
                <a:solidFill>
                  <a:srgbClr val="00002E"/>
                </a:solidFill>
                <a:latin typeface="PT Sans" pitchFamily="34" charset="0"/>
                <a:ea typeface="PT Sans" pitchFamily="34" charset="-122"/>
                <a:cs typeface="PT Sans" pitchFamily="34" charset="-120"/>
              </a:rPr>
              <a:t> for optimized mobile performance and reduced size.</a:t>
            </a:r>
            <a:endParaRPr lang="en-US" sz="1850" dirty="0"/>
          </a:p>
        </p:txBody>
      </p:sp>
      <p:sp>
        <p:nvSpPr>
          <p:cNvPr id="6" name="Text 4"/>
          <p:cNvSpPr/>
          <p:nvPr/>
        </p:nvSpPr>
        <p:spPr>
          <a:xfrm>
            <a:off x="837724" y="4643676"/>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On-device inference ensures privacy (no cloud upload), low latency, and offline usability.</a:t>
            </a:r>
            <a:endParaRPr lang="en-US" sz="1850" dirty="0"/>
          </a:p>
        </p:txBody>
      </p:sp>
      <p:sp>
        <p:nvSpPr>
          <p:cNvPr id="7" name="Text 5"/>
          <p:cNvSpPr/>
          <p:nvPr/>
        </p:nvSpPr>
        <p:spPr>
          <a:xfrm>
            <a:off x="837724" y="5110401"/>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Android Studio used to integrate the TFLite model within the mobile UI (Java/Kotlin).</a:t>
            </a:r>
            <a:endParaRPr lang="en-US" sz="1850" dirty="0"/>
          </a:p>
        </p:txBody>
      </p:sp>
      <p:sp>
        <p:nvSpPr>
          <p:cNvPr id="8" name="Text 6"/>
          <p:cNvSpPr/>
          <p:nvPr/>
        </p:nvSpPr>
        <p:spPr>
          <a:xfrm>
            <a:off x="837724" y="5577126"/>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Web deployment through Flask/HTML enables browser-based image upload and prediction.</a:t>
            </a:r>
            <a:endParaRPr lang="en-US" sz="1850" dirty="0"/>
          </a:p>
        </p:txBody>
      </p:sp>
      <p:sp>
        <p:nvSpPr>
          <p:cNvPr id="9" name="Text 7"/>
          <p:cNvSpPr/>
          <p:nvPr/>
        </p:nvSpPr>
        <p:spPr>
          <a:xfrm>
            <a:off x="837724" y="6043851"/>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Both deployment modes deliver classification results with lesion probability score.</a:t>
            </a:r>
            <a:endParaRPr lang="en-US" sz="1850" dirty="0"/>
          </a:p>
        </p:txBody>
      </p:sp>
      <p:pic>
        <p:nvPicPr>
          <p:cNvPr id="10" name="Picture 9">
            <a:extLst>
              <a:ext uri="{FF2B5EF4-FFF2-40B4-BE49-F238E27FC236}">
                <a16:creationId xmlns:a16="http://schemas.microsoft.com/office/drawing/2014/main" id="{0D2BB6C8-AF83-6E03-C0C8-43C75A79901D}"/>
              </a:ext>
            </a:extLst>
          </p:cNvPr>
          <p:cNvPicPr>
            <a:picLocks noChangeAspect="1"/>
          </p:cNvPicPr>
          <p:nvPr/>
        </p:nvPicPr>
        <p:blipFill>
          <a:blip r:embed="rId3"/>
          <a:stretch>
            <a:fillRect/>
          </a:stretch>
        </p:blipFill>
        <p:spPr>
          <a:xfrm>
            <a:off x="12801673" y="7790249"/>
            <a:ext cx="1755992" cy="43935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26AC7-A843-6CCA-01CD-F7E5BF87B549}"/>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2ACDE4F7-C86F-9640-9ACD-B2C9ED6B1F3D}"/>
              </a:ext>
            </a:extLst>
          </p:cNvPr>
          <p:cNvSpPr/>
          <p:nvPr/>
        </p:nvSpPr>
        <p:spPr>
          <a:xfrm>
            <a:off x="837724" y="1802725"/>
            <a:ext cx="7106603" cy="704017"/>
          </a:xfrm>
          <a:prstGeom prst="rect">
            <a:avLst/>
          </a:prstGeom>
          <a:noFill/>
          <a:ln/>
        </p:spPr>
        <p:txBody>
          <a:bodyPr wrap="none" lIns="0" tIns="0" rIns="0" bIns="0" rtlCol="0" anchor="t"/>
          <a:lstStyle/>
          <a:p>
            <a:pPr marL="0" indent="0" algn="l">
              <a:lnSpc>
                <a:spcPts val="5500"/>
              </a:lnSpc>
              <a:buNone/>
            </a:pPr>
            <a:r>
              <a:rPr lang="en-US" sz="4400" dirty="0">
                <a:solidFill>
                  <a:srgbClr val="2D4DF2"/>
                </a:solidFill>
                <a:latin typeface="Nunito Semi Bold" pitchFamily="34" charset="0"/>
                <a:ea typeface="Nunito Semi Bold" pitchFamily="34" charset="-122"/>
                <a:cs typeface="Nunito Semi Bold" pitchFamily="34" charset="-120"/>
              </a:rPr>
              <a:t>Design and Implementation</a:t>
            </a:r>
            <a:endParaRPr lang="en-US" sz="4400" dirty="0"/>
          </a:p>
        </p:txBody>
      </p:sp>
      <p:sp>
        <p:nvSpPr>
          <p:cNvPr id="3" name="Text 1">
            <a:extLst>
              <a:ext uri="{FF2B5EF4-FFF2-40B4-BE49-F238E27FC236}">
                <a16:creationId xmlns:a16="http://schemas.microsoft.com/office/drawing/2014/main" id="{F7BC6BF8-E62C-B0A0-917E-BE50BBD4E6D7}"/>
              </a:ext>
            </a:extLst>
          </p:cNvPr>
          <p:cNvSpPr/>
          <p:nvPr/>
        </p:nvSpPr>
        <p:spPr>
          <a:xfrm>
            <a:off x="837724" y="2602468"/>
            <a:ext cx="7992547" cy="563285"/>
          </a:xfrm>
          <a:prstGeom prst="rect">
            <a:avLst/>
          </a:prstGeom>
          <a:noFill/>
          <a:ln/>
        </p:spPr>
        <p:txBody>
          <a:bodyPr wrap="none" lIns="0" tIns="0" rIns="0" bIns="0" rtlCol="0" anchor="t"/>
          <a:lstStyle/>
          <a:p>
            <a:pPr>
              <a:lnSpc>
                <a:spcPts val="4400"/>
              </a:lnSpc>
            </a:pPr>
            <a:r>
              <a:rPr lang="en-IN" sz="3600" dirty="0"/>
              <a:t>End-to-End System Workflow</a:t>
            </a:r>
            <a:endParaRPr lang="en-US" sz="3500" dirty="0"/>
          </a:p>
        </p:txBody>
      </p:sp>
      <p:sp>
        <p:nvSpPr>
          <p:cNvPr id="4" name="Text 2">
            <a:extLst>
              <a:ext uri="{FF2B5EF4-FFF2-40B4-BE49-F238E27FC236}">
                <a16:creationId xmlns:a16="http://schemas.microsoft.com/office/drawing/2014/main" id="{F7A4C63D-B093-EE9C-1EF9-7A16C54883A9}"/>
              </a:ext>
            </a:extLst>
          </p:cNvPr>
          <p:cNvSpPr/>
          <p:nvPr/>
        </p:nvSpPr>
        <p:spPr>
          <a:xfrm>
            <a:off x="837724" y="3333214"/>
            <a:ext cx="12954952" cy="383024"/>
          </a:xfrm>
          <a:prstGeom prst="rect">
            <a:avLst/>
          </a:prstGeom>
          <a:noFill/>
          <a:ln/>
        </p:spPr>
        <p:txBody>
          <a:bodyPr wrap="none" lIns="0" tIns="0" rIns="0" bIns="0" rtlCol="0" anchor="t"/>
          <a:lstStyle/>
          <a:p>
            <a:pPr marL="0" indent="0" algn="l">
              <a:lnSpc>
                <a:spcPts val="3000"/>
              </a:lnSpc>
              <a:buNone/>
            </a:pPr>
            <a:r>
              <a:rPr lang="en-US" sz="1850" b="1" dirty="0">
                <a:solidFill>
                  <a:srgbClr val="00002E"/>
                </a:solidFill>
                <a:latin typeface="PT Sans" pitchFamily="34" charset="0"/>
              </a:rPr>
              <a:t>Design + Implementation</a:t>
            </a:r>
            <a:endParaRPr lang="en-US" sz="1850" dirty="0"/>
          </a:p>
        </p:txBody>
      </p:sp>
      <p:pic>
        <p:nvPicPr>
          <p:cNvPr id="10" name="Picture 9">
            <a:extLst>
              <a:ext uri="{FF2B5EF4-FFF2-40B4-BE49-F238E27FC236}">
                <a16:creationId xmlns:a16="http://schemas.microsoft.com/office/drawing/2014/main" id="{8D8C955E-6433-FC1B-3FF8-EC3948C68D7C}"/>
              </a:ext>
            </a:extLst>
          </p:cNvPr>
          <p:cNvPicPr>
            <a:picLocks noChangeAspect="1"/>
          </p:cNvPicPr>
          <p:nvPr/>
        </p:nvPicPr>
        <p:blipFill>
          <a:blip r:embed="rId3"/>
          <a:stretch>
            <a:fillRect/>
          </a:stretch>
        </p:blipFill>
        <p:spPr>
          <a:xfrm>
            <a:off x="12801673" y="7790249"/>
            <a:ext cx="1755992" cy="439351"/>
          </a:xfrm>
          <a:prstGeom prst="rect">
            <a:avLst/>
          </a:prstGeom>
        </p:spPr>
      </p:pic>
      <p:sp>
        <p:nvSpPr>
          <p:cNvPr id="21" name="Rectangle 4">
            <a:extLst>
              <a:ext uri="{FF2B5EF4-FFF2-40B4-BE49-F238E27FC236}">
                <a16:creationId xmlns:a16="http://schemas.microsoft.com/office/drawing/2014/main" id="{B8A7BF9D-7484-B352-1761-A9CE58F8D0EE}"/>
              </a:ext>
            </a:extLst>
          </p:cNvPr>
          <p:cNvSpPr>
            <a:spLocks noChangeArrowheads="1"/>
          </p:cNvSpPr>
          <p:nvPr/>
        </p:nvSpPr>
        <p:spPr bwMode="auto">
          <a:xfrm>
            <a:off x="740639" y="3774770"/>
            <a:ext cx="12954952" cy="2812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PT Sans" panose="020B0503020203020204" pitchFamily="34" charset="0"/>
              </a:rPr>
              <a:t>Step 1:</a:t>
            </a:r>
            <a:r>
              <a:rPr kumimoji="0" lang="en-US" altLang="en-US" sz="2000" b="0" i="0" u="none" strike="noStrike" cap="none" normalizeH="0" baseline="0" dirty="0">
                <a:ln>
                  <a:noFill/>
                </a:ln>
                <a:solidFill>
                  <a:schemeClr val="tx1"/>
                </a:solidFill>
                <a:effectLst/>
                <a:latin typeface="PT Sans" panose="020B0503020203020204" pitchFamily="34" charset="0"/>
              </a:rPr>
              <a:t> User captures or uploads a </a:t>
            </a:r>
            <a:r>
              <a:rPr kumimoji="0" lang="en-US" altLang="en-US" sz="2000" b="0" i="0" u="none" strike="noStrike" cap="none" normalizeH="0" baseline="0" dirty="0" err="1">
                <a:ln>
                  <a:noFill/>
                </a:ln>
                <a:solidFill>
                  <a:schemeClr val="tx1"/>
                </a:solidFill>
                <a:effectLst/>
                <a:latin typeface="PT Sans" panose="020B0503020203020204" pitchFamily="34" charset="0"/>
              </a:rPr>
              <a:t>dermoscopic</a:t>
            </a:r>
            <a:r>
              <a:rPr kumimoji="0" lang="en-US" altLang="en-US" sz="2000" b="0" i="0" u="none" strike="noStrike" cap="none" normalizeH="0" baseline="0" dirty="0">
                <a:ln>
                  <a:noFill/>
                </a:ln>
                <a:solidFill>
                  <a:schemeClr val="tx1"/>
                </a:solidFill>
                <a:effectLst/>
                <a:latin typeface="PT Sans" panose="020B0503020203020204" pitchFamily="34" charset="0"/>
              </a:rPr>
              <a:t> image (mobile/web).</a:t>
            </a:r>
          </a:p>
          <a:p>
            <a:pPr marL="0" marR="0" lvl="0" indent="0" algn="l" defTabSz="914400" rtl="0" eaLnBrk="0" fontAlgn="base" latinLnBrk="0" hangingPunct="0">
              <a:lnSpc>
                <a:spcPct val="15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PT Sans" panose="020B0503020203020204" pitchFamily="34" charset="0"/>
              </a:rPr>
              <a:t>Step 2:</a:t>
            </a:r>
            <a:r>
              <a:rPr kumimoji="0" lang="en-US" altLang="en-US" sz="2000" b="0" i="0" u="none" strike="noStrike" cap="none" normalizeH="0" baseline="0" dirty="0">
                <a:ln>
                  <a:noFill/>
                </a:ln>
                <a:solidFill>
                  <a:schemeClr val="tx1"/>
                </a:solidFill>
                <a:effectLst/>
                <a:latin typeface="PT Sans" panose="020B0503020203020204" pitchFamily="34" charset="0"/>
              </a:rPr>
              <a:t> Image is preprocessed (artifact removal, standardization).</a:t>
            </a:r>
          </a:p>
          <a:p>
            <a:pPr marL="0" marR="0" lvl="0" indent="0" algn="l" defTabSz="914400" rtl="0" eaLnBrk="0" fontAlgn="base" latinLnBrk="0" hangingPunct="0">
              <a:lnSpc>
                <a:spcPct val="15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PT Sans" panose="020B0503020203020204" pitchFamily="34" charset="0"/>
              </a:rPr>
              <a:t>Step 3:</a:t>
            </a:r>
            <a:r>
              <a:rPr kumimoji="0" lang="en-US" altLang="en-US" sz="2000" b="0" i="0" u="none" strike="noStrike" cap="none" normalizeH="0" baseline="0" dirty="0">
                <a:ln>
                  <a:noFill/>
                </a:ln>
                <a:solidFill>
                  <a:schemeClr val="tx1"/>
                </a:solidFill>
                <a:effectLst/>
                <a:latin typeface="PT Sans" panose="020B0503020203020204" pitchFamily="34" charset="0"/>
              </a:rPr>
              <a:t> Preprocessed image passed to </a:t>
            </a:r>
            <a:r>
              <a:rPr kumimoji="0" lang="en-US" altLang="en-US" sz="2000" b="0" i="0" u="none" strike="noStrike" cap="none" normalizeH="0" baseline="0" dirty="0" err="1">
                <a:ln>
                  <a:noFill/>
                </a:ln>
                <a:solidFill>
                  <a:schemeClr val="tx1"/>
                </a:solidFill>
                <a:effectLst/>
                <a:latin typeface="PT Sans" panose="020B0503020203020204" pitchFamily="34" charset="0"/>
              </a:rPr>
              <a:t>TFLite</a:t>
            </a:r>
            <a:r>
              <a:rPr kumimoji="0" lang="en-US" altLang="en-US" sz="2000" b="0" i="0" u="none" strike="noStrike" cap="none" normalizeH="0" baseline="0" dirty="0">
                <a:ln>
                  <a:noFill/>
                </a:ln>
                <a:solidFill>
                  <a:schemeClr val="tx1"/>
                </a:solidFill>
                <a:effectLst/>
                <a:latin typeface="PT Sans" panose="020B0503020203020204" pitchFamily="34" charset="0"/>
              </a:rPr>
              <a:t>/CNN model for melanoma prediction.</a:t>
            </a:r>
          </a:p>
          <a:p>
            <a:pPr marL="0" marR="0" lvl="0" indent="0" algn="l" defTabSz="914400" rtl="0" eaLnBrk="0" fontAlgn="base" latinLnBrk="0" hangingPunct="0">
              <a:lnSpc>
                <a:spcPct val="15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PT Sans" panose="020B0503020203020204" pitchFamily="34" charset="0"/>
              </a:rPr>
              <a:t>Step 4:</a:t>
            </a:r>
            <a:r>
              <a:rPr kumimoji="0" lang="en-US" altLang="en-US" sz="2000" b="0" i="0" u="none" strike="noStrike" cap="none" normalizeH="0" baseline="0" dirty="0">
                <a:ln>
                  <a:noFill/>
                </a:ln>
                <a:solidFill>
                  <a:schemeClr val="tx1"/>
                </a:solidFill>
                <a:effectLst/>
                <a:latin typeface="PT Sans" panose="020B0503020203020204" pitchFamily="34" charset="0"/>
              </a:rPr>
              <a:t> Model outputs probability score and classification label.</a:t>
            </a:r>
          </a:p>
          <a:p>
            <a:pPr marL="0" marR="0" lvl="0" indent="0" algn="l" defTabSz="914400" rtl="0" eaLnBrk="0" fontAlgn="base" latinLnBrk="0" hangingPunct="0">
              <a:lnSpc>
                <a:spcPct val="15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PT Sans" panose="020B0503020203020204" pitchFamily="34" charset="0"/>
              </a:rPr>
              <a:t>Step 5:</a:t>
            </a:r>
            <a:r>
              <a:rPr kumimoji="0" lang="en-US" altLang="en-US" sz="2000" b="0" i="0" u="none" strike="noStrike" cap="none" normalizeH="0" baseline="0" dirty="0">
                <a:ln>
                  <a:noFill/>
                </a:ln>
                <a:solidFill>
                  <a:schemeClr val="tx1"/>
                </a:solidFill>
                <a:effectLst/>
                <a:latin typeface="PT Sans" panose="020B0503020203020204" pitchFamily="34" charset="0"/>
              </a:rPr>
              <a:t> Result displayed instantly with an option to retest or save.</a:t>
            </a:r>
          </a:p>
          <a:p>
            <a:pPr marL="0" marR="0" lvl="0" indent="0" algn="l" defTabSz="914400" rtl="0" eaLnBrk="0" fontAlgn="base" latinLnBrk="0" hangingPunct="0">
              <a:lnSpc>
                <a:spcPct val="15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PT Sans" panose="020B0503020203020204" pitchFamily="34" charset="0"/>
              </a:rPr>
              <a:t>Step 6:</a:t>
            </a:r>
            <a:r>
              <a:rPr kumimoji="0" lang="en-US" altLang="en-US" sz="2000" b="0" i="0" u="none" strike="noStrike" cap="none" normalizeH="0" baseline="0" dirty="0">
                <a:ln>
                  <a:noFill/>
                </a:ln>
                <a:solidFill>
                  <a:schemeClr val="tx1"/>
                </a:solidFill>
                <a:effectLst/>
                <a:latin typeface="PT Sans" panose="020B0503020203020204" pitchFamily="34" charset="0"/>
              </a:rPr>
              <a:t> System supports real-time, offline, privacy-safe diagnostics aligned with healthcare standards.</a:t>
            </a:r>
          </a:p>
        </p:txBody>
      </p:sp>
    </p:spTree>
    <p:extLst>
      <p:ext uri="{BB962C8B-B14F-4D97-AF65-F5344CB8AC3E}">
        <p14:creationId xmlns:p14="http://schemas.microsoft.com/office/powerpoint/2010/main" val="2315986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99B7E4-D403-7F81-FEF4-1E931631FE5E}"/>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7441FCD-E065-6926-76E3-75C6CDED8023}"/>
              </a:ext>
            </a:extLst>
          </p:cNvPr>
          <p:cNvSpPr txBox="1"/>
          <p:nvPr/>
        </p:nvSpPr>
        <p:spPr>
          <a:xfrm>
            <a:off x="568712" y="400361"/>
            <a:ext cx="7315200" cy="790601"/>
          </a:xfrm>
          <a:prstGeom prst="rect">
            <a:avLst/>
          </a:prstGeom>
          <a:noFill/>
        </p:spPr>
        <p:txBody>
          <a:bodyPr wrap="square">
            <a:spAutoFit/>
          </a:bodyPr>
          <a:lstStyle/>
          <a:p>
            <a:pPr marL="0" marR="0" lvl="0" indent="0" algn="l" defTabSz="914400" rtl="0" eaLnBrk="1" fontAlgn="auto" latinLnBrk="0" hangingPunct="1">
              <a:lnSpc>
                <a:spcPts val="5500"/>
              </a:lnSpc>
              <a:spcBef>
                <a:spcPts val="0"/>
              </a:spcBef>
              <a:spcAft>
                <a:spcPts val="0"/>
              </a:spcAft>
              <a:buClrTx/>
              <a:buSzTx/>
              <a:buFontTx/>
              <a:buNone/>
              <a:tabLst/>
              <a:defRPr/>
            </a:pPr>
            <a:r>
              <a:rPr lang="en-US" sz="4400" dirty="0">
                <a:solidFill>
                  <a:srgbClr val="2D4DF2"/>
                </a:solidFill>
                <a:latin typeface="Nunito Semi Bold" pitchFamily="34" charset="0"/>
              </a:rPr>
              <a:t>Results</a:t>
            </a:r>
          </a:p>
        </p:txBody>
      </p:sp>
      <p:pic>
        <p:nvPicPr>
          <p:cNvPr id="9" name="Picture 8">
            <a:extLst>
              <a:ext uri="{FF2B5EF4-FFF2-40B4-BE49-F238E27FC236}">
                <a16:creationId xmlns:a16="http://schemas.microsoft.com/office/drawing/2014/main" id="{D876C048-2169-95ED-C8DD-ED0E82E023DA}"/>
              </a:ext>
            </a:extLst>
          </p:cNvPr>
          <p:cNvPicPr>
            <a:picLocks noChangeAspect="1"/>
          </p:cNvPicPr>
          <p:nvPr/>
        </p:nvPicPr>
        <p:blipFill>
          <a:blip r:embed="rId3"/>
          <a:stretch>
            <a:fillRect/>
          </a:stretch>
        </p:blipFill>
        <p:spPr>
          <a:xfrm>
            <a:off x="12801673" y="7790249"/>
            <a:ext cx="1755992" cy="439351"/>
          </a:xfrm>
          <a:prstGeom prst="rect">
            <a:avLst/>
          </a:prstGeom>
        </p:spPr>
      </p:pic>
      <p:pic>
        <p:nvPicPr>
          <p:cNvPr id="5" name="Picture 4">
            <a:extLst>
              <a:ext uri="{FF2B5EF4-FFF2-40B4-BE49-F238E27FC236}">
                <a16:creationId xmlns:a16="http://schemas.microsoft.com/office/drawing/2014/main" id="{5FB9316D-36D3-7528-4037-D7981F1E673F}"/>
              </a:ext>
            </a:extLst>
          </p:cNvPr>
          <p:cNvPicPr>
            <a:picLocks noChangeAspect="1"/>
          </p:cNvPicPr>
          <p:nvPr/>
        </p:nvPicPr>
        <p:blipFill>
          <a:blip r:embed="rId4"/>
          <a:stretch>
            <a:fillRect/>
          </a:stretch>
        </p:blipFill>
        <p:spPr>
          <a:xfrm>
            <a:off x="3039248" y="1895707"/>
            <a:ext cx="3473063" cy="5803353"/>
          </a:xfrm>
          <a:prstGeom prst="rect">
            <a:avLst/>
          </a:prstGeom>
        </p:spPr>
      </p:pic>
      <p:pic>
        <p:nvPicPr>
          <p:cNvPr id="7" name="Picture 6">
            <a:extLst>
              <a:ext uri="{FF2B5EF4-FFF2-40B4-BE49-F238E27FC236}">
                <a16:creationId xmlns:a16="http://schemas.microsoft.com/office/drawing/2014/main" id="{E0FE4201-F38B-7F31-C9E6-9C60C540229E}"/>
              </a:ext>
            </a:extLst>
          </p:cNvPr>
          <p:cNvPicPr>
            <a:picLocks noChangeAspect="1"/>
          </p:cNvPicPr>
          <p:nvPr/>
        </p:nvPicPr>
        <p:blipFill>
          <a:blip r:embed="rId5"/>
          <a:stretch>
            <a:fillRect/>
          </a:stretch>
        </p:blipFill>
        <p:spPr>
          <a:xfrm>
            <a:off x="7883912" y="1895707"/>
            <a:ext cx="3473063" cy="5803353"/>
          </a:xfrm>
          <a:prstGeom prst="rect">
            <a:avLst/>
          </a:prstGeom>
        </p:spPr>
      </p:pic>
    </p:spTree>
    <p:extLst>
      <p:ext uri="{BB962C8B-B14F-4D97-AF65-F5344CB8AC3E}">
        <p14:creationId xmlns:p14="http://schemas.microsoft.com/office/powerpoint/2010/main" val="32971449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D837D-D206-631F-1B9E-B7BA07FFCE2A}"/>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5D3FDD82-36FF-A272-B5A6-F490A412C489}"/>
              </a:ext>
            </a:extLst>
          </p:cNvPr>
          <p:cNvSpPr txBox="1"/>
          <p:nvPr/>
        </p:nvSpPr>
        <p:spPr>
          <a:xfrm>
            <a:off x="568712" y="425459"/>
            <a:ext cx="7315200" cy="790601"/>
          </a:xfrm>
          <a:prstGeom prst="rect">
            <a:avLst/>
          </a:prstGeom>
          <a:noFill/>
        </p:spPr>
        <p:txBody>
          <a:bodyPr wrap="square">
            <a:spAutoFit/>
          </a:bodyPr>
          <a:lstStyle/>
          <a:p>
            <a:pPr marL="0" marR="0" lvl="0" indent="0" algn="l" defTabSz="914400" rtl="0" eaLnBrk="1" fontAlgn="auto" latinLnBrk="0" hangingPunct="1">
              <a:lnSpc>
                <a:spcPts val="5500"/>
              </a:lnSpc>
              <a:spcBef>
                <a:spcPts val="0"/>
              </a:spcBef>
              <a:spcAft>
                <a:spcPts val="0"/>
              </a:spcAft>
              <a:buClrTx/>
              <a:buSzTx/>
              <a:buFontTx/>
              <a:buNone/>
              <a:tabLst/>
              <a:defRPr/>
            </a:pPr>
            <a:r>
              <a:rPr lang="en-US" sz="4400" dirty="0">
                <a:solidFill>
                  <a:srgbClr val="2D4DF2"/>
                </a:solidFill>
                <a:latin typeface="Nunito Semi Bold" pitchFamily="34" charset="0"/>
              </a:rPr>
              <a:t>Results</a:t>
            </a:r>
          </a:p>
        </p:txBody>
      </p:sp>
      <p:pic>
        <p:nvPicPr>
          <p:cNvPr id="9" name="Picture 8">
            <a:extLst>
              <a:ext uri="{FF2B5EF4-FFF2-40B4-BE49-F238E27FC236}">
                <a16:creationId xmlns:a16="http://schemas.microsoft.com/office/drawing/2014/main" id="{DAF85D34-329D-613E-6AF2-2F3E18E3BC10}"/>
              </a:ext>
            </a:extLst>
          </p:cNvPr>
          <p:cNvPicPr>
            <a:picLocks noChangeAspect="1"/>
          </p:cNvPicPr>
          <p:nvPr/>
        </p:nvPicPr>
        <p:blipFill>
          <a:blip r:embed="rId3"/>
          <a:stretch>
            <a:fillRect/>
          </a:stretch>
        </p:blipFill>
        <p:spPr>
          <a:xfrm>
            <a:off x="12801673" y="7790249"/>
            <a:ext cx="1755992" cy="439351"/>
          </a:xfrm>
          <a:prstGeom prst="rect">
            <a:avLst/>
          </a:prstGeom>
        </p:spPr>
      </p:pic>
      <p:pic>
        <p:nvPicPr>
          <p:cNvPr id="12" name="Picture 11">
            <a:extLst>
              <a:ext uri="{FF2B5EF4-FFF2-40B4-BE49-F238E27FC236}">
                <a16:creationId xmlns:a16="http://schemas.microsoft.com/office/drawing/2014/main" id="{17E28008-0543-1F7B-AF4E-FE37A91498AE}"/>
              </a:ext>
            </a:extLst>
          </p:cNvPr>
          <p:cNvPicPr>
            <a:picLocks noChangeAspect="1"/>
          </p:cNvPicPr>
          <p:nvPr/>
        </p:nvPicPr>
        <p:blipFill>
          <a:blip r:embed="rId4"/>
          <a:stretch>
            <a:fillRect/>
          </a:stretch>
        </p:blipFill>
        <p:spPr>
          <a:xfrm>
            <a:off x="4783873" y="1476144"/>
            <a:ext cx="5118410" cy="6327997"/>
          </a:xfrm>
          <a:prstGeom prst="rect">
            <a:avLst/>
          </a:prstGeom>
        </p:spPr>
      </p:pic>
    </p:spTree>
    <p:extLst>
      <p:ext uri="{BB962C8B-B14F-4D97-AF65-F5344CB8AC3E}">
        <p14:creationId xmlns:p14="http://schemas.microsoft.com/office/powerpoint/2010/main" val="33983465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0CF93-1882-3A12-023E-5C1ACD7BEAA3}"/>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E2E066BB-E966-7701-42E0-B1E84529BA70}"/>
              </a:ext>
            </a:extLst>
          </p:cNvPr>
          <p:cNvSpPr txBox="1"/>
          <p:nvPr/>
        </p:nvSpPr>
        <p:spPr>
          <a:xfrm>
            <a:off x="568712" y="425459"/>
            <a:ext cx="7315200" cy="790601"/>
          </a:xfrm>
          <a:prstGeom prst="rect">
            <a:avLst/>
          </a:prstGeom>
          <a:noFill/>
        </p:spPr>
        <p:txBody>
          <a:bodyPr wrap="square">
            <a:spAutoFit/>
          </a:bodyPr>
          <a:lstStyle/>
          <a:p>
            <a:pPr marL="0" marR="0" lvl="0" indent="0" algn="l" defTabSz="914400" rtl="0" eaLnBrk="1" fontAlgn="auto" latinLnBrk="0" hangingPunct="1">
              <a:lnSpc>
                <a:spcPts val="5500"/>
              </a:lnSpc>
              <a:spcBef>
                <a:spcPts val="0"/>
              </a:spcBef>
              <a:spcAft>
                <a:spcPts val="0"/>
              </a:spcAft>
              <a:buClrTx/>
              <a:buSzTx/>
              <a:buFontTx/>
              <a:buNone/>
              <a:tabLst/>
              <a:defRPr/>
            </a:pPr>
            <a:r>
              <a:rPr lang="en-US" sz="4400" dirty="0">
                <a:solidFill>
                  <a:srgbClr val="2D4DF2"/>
                </a:solidFill>
                <a:latin typeface="Nunito Semi Bold" pitchFamily="34" charset="0"/>
              </a:rPr>
              <a:t>Results</a:t>
            </a:r>
          </a:p>
        </p:txBody>
      </p:sp>
      <p:pic>
        <p:nvPicPr>
          <p:cNvPr id="9" name="Picture 8">
            <a:extLst>
              <a:ext uri="{FF2B5EF4-FFF2-40B4-BE49-F238E27FC236}">
                <a16:creationId xmlns:a16="http://schemas.microsoft.com/office/drawing/2014/main" id="{E52D1365-578A-F9C3-8A18-45C7ED7135B7}"/>
              </a:ext>
            </a:extLst>
          </p:cNvPr>
          <p:cNvPicPr>
            <a:picLocks noChangeAspect="1"/>
          </p:cNvPicPr>
          <p:nvPr/>
        </p:nvPicPr>
        <p:blipFill>
          <a:blip r:embed="rId3"/>
          <a:stretch>
            <a:fillRect/>
          </a:stretch>
        </p:blipFill>
        <p:spPr>
          <a:xfrm>
            <a:off x="12801673" y="7790249"/>
            <a:ext cx="1755992" cy="439351"/>
          </a:xfrm>
          <a:prstGeom prst="rect">
            <a:avLst/>
          </a:prstGeom>
        </p:spPr>
      </p:pic>
      <p:pic>
        <p:nvPicPr>
          <p:cNvPr id="3" name="Picture 2">
            <a:extLst>
              <a:ext uri="{FF2B5EF4-FFF2-40B4-BE49-F238E27FC236}">
                <a16:creationId xmlns:a16="http://schemas.microsoft.com/office/drawing/2014/main" id="{13D8ADCE-E78B-FE36-3294-B1CAB145B161}"/>
              </a:ext>
            </a:extLst>
          </p:cNvPr>
          <p:cNvPicPr>
            <a:picLocks noChangeAspect="1"/>
          </p:cNvPicPr>
          <p:nvPr/>
        </p:nvPicPr>
        <p:blipFill>
          <a:blip r:embed="rId4"/>
          <a:stretch>
            <a:fillRect/>
          </a:stretch>
        </p:blipFill>
        <p:spPr>
          <a:xfrm>
            <a:off x="7504771" y="1989321"/>
            <a:ext cx="3191867" cy="5814821"/>
          </a:xfrm>
          <a:prstGeom prst="rect">
            <a:avLst/>
          </a:prstGeom>
        </p:spPr>
      </p:pic>
      <p:pic>
        <p:nvPicPr>
          <p:cNvPr id="5" name="Picture 4">
            <a:extLst>
              <a:ext uri="{FF2B5EF4-FFF2-40B4-BE49-F238E27FC236}">
                <a16:creationId xmlns:a16="http://schemas.microsoft.com/office/drawing/2014/main" id="{0A6084DF-5260-BC2D-13A4-D45F0A84B1FF}"/>
              </a:ext>
            </a:extLst>
          </p:cNvPr>
          <p:cNvPicPr>
            <a:picLocks noChangeAspect="1"/>
          </p:cNvPicPr>
          <p:nvPr/>
        </p:nvPicPr>
        <p:blipFill>
          <a:blip r:embed="rId5"/>
          <a:stretch>
            <a:fillRect/>
          </a:stretch>
        </p:blipFill>
        <p:spPr>
          <a:xfrm>
            <a:off x="3409656" y="1989322"/>
            <a:ext cx="3191867" cy="5814819"/>
          </a:xfrm>
          <a:prstGeom prst="rect">
            <a:avLst/>
          </a:prstGeom>
        </p:spPr>
      </p:pic>
    </p:spTree>
    <p:extLst>
      <p:ext uri="{BB962C8B-B14F-4D97-AF65-F5344CB8AC3E}">
        <p14:creationId xmlns:p14="http://schemas.microsoft.com/office/powerpoint/2010/main" val="8928713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95F18-9172-8237-D24B-9707126ABC03}"/>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BB310E17-BEB8-B9BE-4A52-BED57405C24F}"/>
              </a:ext>
            </a:extLst>
          </p:cNvPr>
          <p:cNvSpPr txBox="1"/>
          <p:nvPr/>
        </p:nvSpPr>
        <p:spPr>
          <a:xfrm>
            <a:off x="568712" y="425459"/>
            <a:ext cx="7315200" cy="790601"/>
          </a:xfrm>
          <a:prstGeom prst="rect">
            <a:avLst/>
          </a:prstGeom>
          <a:noFill/>
        </p:spPr>
        <p:txBody>
          <a:bodyPr wrap="square">
            <a:spAutoFit/>
          </a:bodyPr>
          <a:lstStyle/>
          <a:p>
            <a:pPr marL="0" marR="0" lvl="0" indent="0" algn="l" defTabSz="914400" rtl="0" eaLnBrk="1" fontAlgn="auto" latinLnBrk="0" hangingPunct="1">
              <a:lnSpc>
                <a:spcPts val="5500"/>
              </a:lnSpc>
              <a:spcBef>
                <a:spcPts val="0"/>
              </a:spcBef>
              <a:spcAft>
                <a:spcPts val="0"/>
              </a:spcAft>
              <a:buClrTx/>
              <a:buSzTx/>
              <a:buFontTx/>
              <a:buNone/>
              <a:tabLst/>
              <a:defRPr/>
            </a:pPr>
            <a:r>
              <a:rPr lang="en-US" sz="4400" dirty="0">
                <a:solidFill>
                  <a:srgbClr val="2D4DF2"/>
                </a:solidFill>
                <a:latin typeface="Nunito Semi Bold" pitchFamily="34" charset="0"/>
              </a:rPr>
              <a:t>Results</a:t>
            </a:r>
          </a:p>
        </p:txBody>
      </p:sp>
      <p:pic>
        <p:nvPicPr>
          <p:cNvPr id="9" name="Picture 8">
            <a:extLst>
              <a:ext uri="{FF2B5EF4-FFF2-40B4-BE49-F238E27FC236}">
                <a16:creationId xmlns:a16="http://schemas.microsoft.com/office/drawing/2014/main" id="{5EBBB6FA-D25E-E1D9-C571-94C0F16DC085}"/>
              </a:ext>
            </a:extLst>
          </p:cNvPr>
          <p:cNvPicPr>
            <a:picLocks noChangeAspect="1"/>
          </p:cNvPicPr>
          <p:nvPr/>
        </p:nvPicPr>
        <p:blipFill>
          <a:blip r:embed="rId3"/>
          <a:stretch>
            <a:fillRect/>
          </a:stretch>
        </p:blipFill>
        <p:spPr>
          <a:xfrm>
            <a:off x="12801673" y="7790249"/>
            <a:ext cx="1755992" cy="439351"/>
          </a:xfrm>
          <a:prstGeom prst="rect">
            <a:avLst/>
          </a:prstGeom>
        </p:spPr>
      </p:pic>
      <p:pic>
        <p:nvPicPr>
          <p:cNvPr id="3" name="Picture 2">
            <a:extLst>
              <a:ext uri="{FF2B5EF4-FFF2-40B4-BE49-F238E27FC236}">
                <a16:creationId xmlns:a16="http://schemas.microsoft.com/office/drawing/2014/main" id="{84E8D06F-CE8A-E22B-1FD7-436D2B75E632}"/>
              </a:ext>
            </a:extLst>
          </p:cNvPr>
          <p:cNvPicPr>
            <a:picLocks noChangeAspect="1"/>
          </p:cNvPicPr>
          <p:nvPr/>
        </p:nvPicPr>
        <p:blipFill>
          <a:blip r:embed="rId4"/>
          <a:stretch>
            <a:fillRect/>
          </a:stretch>
        </p:blipFill>
        <p:spPr>
          <a:xfrm>
            <a:off x="4884235" y="1216060"/>
            <a:ext cx="4962292" cy="6684980"/>
          </a:xfrm>
          <a:prstGeom prst="rect">
            <a:avLst/>
          </a:prstGeom>
        </p:spPr>
      </p:pic>
    </p:spTree>
    <p:extLst>
      <p:ext uri="{BB962C8B-B14F-4D97-AF65-F5344CB8AC3E}">
        <p14:creationId xmlns:p14="http://schemas.microsoft.com/office/powerpoint/2010/main" val="2733838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1823918"/>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84C1FA"/>
                </a:solidFill>
                <a:latin typeface="Nunito Semi Bold" pitchFamily="34" charset="0"/>
                <a:ea typeface="Nunito Semi Bold" pitchFamily="34" charset="-122"/>
                <a:cs typeface="Nunito Semi Bold" pitchFamily="34" charset="-120"/>
              </a:rPr>
              <a:t>Abstract</a:t>
            </a:r>
            <a:endParaRPr lang="en-US" sz="4400" dirty="0"/>
          </a:p>
        </p:txBody>
      </p:sp>
      <p:sp>
        <p:nvSpPr>
          <p:cNvPr id="3" name="Text 1"/>
          <p:cNvSpPr/>
          <p:nvPr/>
        </p:nvSpPr>
        <p:spPr>
          <a:xfrm>
            <a:off x="837724" y="3006685"/>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Melanoma is one of the most </a:t>
            </a:r>
            <a:r>
              <a:rPr lang="en-US" sz="1850" b="1" dirty="0">
                <a:solidFill>
                  <a:srgbClr val="00002E"/>
                </a:solidFill>
                <a:latin typeface="PT Sans" pitchFamily="34" charset="0"/>
                <a:ea typeface="PT Sans" pitchFamily="34" charset="-122"/>
                <a:cs typeface="PT Sans" pitchFamily="34" charset="-120"/>
              </a:rPr>
              <a:t>aggressive and fast-spreading</a:t>
            </a:r>
            <a:r>
              <a:rPr lang="en-US" sz="1850" dirty="0">
                <a:solidFill>
                  <a:srgbClr val="00002E"/>
                </a:solidFill>
                <a:latin typeface="PT Sans" pitchFamily="34" charset="0"/>
                <a:ea typeface="PT Sans" pitchFamily="34" charset="-122"/>
                <a:cs typeface="PT Sans" pitchFamily="34" charset="-120"/>
              </a:rPr>
              <a:t> skin cancers; early detection is critical for survival. </a:t>
            </a:r>
            <a:endParaRPr lang="en-US" sz="1850" dirty="0"/>
          </a:p>
        </p:txBody>
      </p:sp>
      <p:sp>
        <p:nvSpPr>
          <p:cNvPr id="4" name="Text 2"/>
          <p:cNvSpPr/>
          <p:nvPr/>
        </p:nvSpPr>
        <p:spPr>
          <a:xfrm>
            <a:off x="837724" y="3473410"/>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The project designs a </a:t>
            </a:r>
            <a:r>
              <a:rPr lang="en-US" sz="1850" b="1" dirty="0">
                <a:solidFill>
                  <a:srgbClr val="00002E"/>
                </a:solidFill>
                <a:latin typeface="PT Sans" pitchFamily="34" charset="0"/>
                <a:ea typeface="PT Sans" pitchFamily="34" charset="-122"/>
                <a:cs typeface="PT Sans" pitchFamily="34" charset="-120"/>
              </a:rPr>
              <a:t>deep learning–based framework</a:t>
            </a:r>
            <a:r>
              <a:rPr lang="en-US" sz="1850" dirty="0">
                <a:solidFill>
                  <a:srgbClr val="00002E"/>
                </a:solidFill>
                <a:latin typeface="PT Sans" pitchFamily="34" charset="0"/>
                <a:ea typeface="PT Sans" pitchFamily="34" charset="-122"/>
                <a:cs typeface="PT Sans" pitchFamily="34" charset="-120"/>
              </a:rPr>
              <a:t> to detect and classify melanoma from </a:t>
            </a:r>
            <a:r>
              <a:rPr lang="en-US" sz="1850" b="1" dirty="0">
                <a:solidFill>
                  <a:srgbClr val="00002E"/>
                </a:solidFill>
                <a:latin typeface="PT Sans" pitchFamily="34" charset="0"/>
                <a:ea typeface="PT Sans" pitchFamily="34" charset="-122"/>
                <a:cs typeface="PT Sans" pitchFamily="34" charset="-120"/>
              </a:rPr>
              <a:t>dermoscopic images</a:t>
            </a:r>
            <a:r>
              <a:rPr lang="en-US" sz="1850" dirty="0">
                <a:solidFill>
                  <a:srgbClr val="00002E"/>
                </a:solidFill>
                <a:latin typeface="PT Sans" pitchFamily="34" charset="0"/>
                <a:ea typeface="PT Sans" pitchFamily="34" charset="-122"/>
                <a:cs typeface="PT Sans" pitchFamily="34" charset="-120"/>
              </a:rPr>
              <a:t>. </a:t>
            </a:r>
            <a:endParaRPr lang="en-US" sz="1850" dirty="0"/>
          </a:p>
        </p:txBody>
      </p:sp>
      <p:sp>
        <p:nvSpPr>
          <p:cNvPr id="5" name="Text 3"/>
          <p:cNvSpPr/>
          <p:nvPr/>
        </p:nvSpPr>
        <p:spPr>
          <a:xfrm>
            <a:off x="837724" y="3940135"/>
            <a:ext cx="12954952"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The system uses </a:t>
            </a:r>
            <a:r>
              <a:rPr lang="en-US" sz="1850" b="1" dirty="0">
                <a:solidFill>
                  <a:srgbClr val="00002E"/>
                </a:solidFill>
                <a:latin typeface="PT Sans" pitchFamily="34" charset="0"/>
                <a:ea typeface="PT Sans" pitchFamily="34" charset="-122"/>
                <a:cs typeface="PT Sans" pitchFamily="34" charset="-120"/>
              </a:rPr>
              <a:t>image processing</a:t>
            </a:r>
            <a:r>
              <a:rPr lang="en-US" sz="1850" dirty="0">
                <a:solidFill>
                  <a:srgbClr val="00002E"/>
                </a:solidFill>
                <a:latin typeface="PT Sans" pitchFamily="34" charset="0"/>
                <a:ea typeface="PT Sans" pitchFamily="34" charset="-122"/>
                <a:cs typeface="PT Sans" pitchFamily="34" charset="-120"/>
              </a:rPr>
              <a:t> to enhance and normalize images, followed by </a:t>
            </a:r>
            <a:r>
              <a:rPr lang="en-US" sz="1850" b="1" dirty="0">
                <a:solidFill>
                  <a:srgbClr val="00002E"/>
                </a:solidFill>
                <a:latin typeface="PT Sans" pitchFamily="34" charset="0"/>
                <a:ea typeface="PT Sans" pitchFamily="34" charset="-122"/>
                <a:cs typeface="PT Sans" pitchFamily="34" charset="-120"/>
              </a:rPr>
              <a:t>Convolutional Neural Networks (CNNs)</a:t>
            </a:r>
            <a:r>
              <a:rPr lang="en-US" sz="1850" dirty="0">
                <a:solidFill>
                  <a:srgbClr val="00002E"/>
                </a:solidFill>
                <a:latin typeface="PT Sans" pitchFamily="34" charset="0"/>
                <a:ea typeface="PT Sans" pitchFamily="34" charset="-122"/>
                <a:cs typeface="PT Sans" pitchFamily="34" charset="-120"/>
              </a:rPr>
              <a:t> for feature extraction and lesion classification.</a:t>
            </a:r>
            <a:endParaRPr lang="en-US" sz="1850" dirty="0"/>
          </a:p>
        </p:txBody>
      </p:sp>
      <p:sp>
        <p:nvSpPr>
          <p:cNvPr id="6" name="Text 4"/>
          <p:cNvSpPr/>
          <p:nvPr/>
        </p:nvSpPr>
        <p:spPr>
          <a:xfrm>
            <a:off x="837724" y="4789884"/>
            <a:ext cx="12954952"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The model is trained on a labeled dataset containing </a:t>
            </a:r>
            <a:r>
              <a:rPr lang="en-US" sz="1850" b="1" dirty="0">
                <a:solidFill>
                  <a:srgbClr val="00002E"/>
                </a:solidFill>
                <a:latin typeface="PT Sans" pitchFamily="34" charset="0"/>
                <a:ea typeface="PT Sans" pitchFamily="34" charset="-122"/>
                <a:cs typeface="PT Sans" pitchFamily="34" charset="-120"/>
              </a:rPr>
              <a:t>benign and malignant skin lesions</a:t>
            </a:r>
            <a:r>
              <a:rPr lang="en-US" sz="1850" dirty="0">
                <a:solidFill>
                  <a:srgbClr val="00002E"/>
                </a:solidFill>
                <a:latin typeface="PT Sans" pitchFamily="34" charset="0"/>
                <a:ea typeface="PT Sans" pitchFamily="34" charset="-122"/>
                <a:cs typeface="PT Sans" pitchFamily="34" charset="-120"/>
              </a:rPr>
              <a:t> to support reliable diagnosis.</a:t>
            </a:r>
            <a:endParaRPr lang="en-US" sz="1850" dirty="0"/>
          </a:p>
        </p:txBody>
      </p:sp>
      <p:sp>
        <p:nvSpPr>
          <p:cNvPr id="7" name="Text 5"/>
          <p:cNvSpPr/>
          <p:nvPr/>
        </p:nvSpPr>
        <p:spPr>
          <a:xfrm>
            <a:off x="837724" y="5324703"/>
            <a:ext cx="12954952"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00002E"/>
                </a:solidFill>
                <a:latin typeface="PT Sans" pitchFamily="34" charset="0"/>
                <a:ea typeface="PT Sans" pitchFamily="34" charset="-122"/>
                <a:cs typeface="PT Sans" pitchFamily="34" charset="-120"/>
              </a:rPr>
              <a:t>The goal is to provide a </a:t>
            </a:r>
            <a:r>
              <a:rPr lang="en-US" sz="1850" b="1" dirty="0">
                <a:solidFill>
                  <a:srgbClr val="00002E"/>
                </a:solidFill>
                <a:latin typeface="PT Sans" pitchFamily="34" charset="0"/>
                <a:ea typeface="PT Sans" pitchFamily="34" charset="-122"/>
                <a:cs typeface="PT Sans" pitchFamily="34" charset="-120"/>
              </a:rPr>
              <a:t>scalable clinical decision-support tool</a:t>
            </a:r>
            <a:r>
              <a:rPr lang="en-US" sz="1850" dirty="0">
                <a:solidFill>
                  <a:srgbClr val="00002E"/>
                </a:solidFill>
                <a:latin typeface="PT Sans" pitchFamily="34" charset="0"/>
                <a:ea typeface="PT Sans" pitchFamily="34" charset="-122"/>
                <a:cs typeface="PT Sans" pitchFamily="34" charset="-120"/>
              </a:rPr>
              <a:t>, including </a:t>
            </a:r>
            <a:r>
              <a:rPr lang="en-US" sz="1850" b="1" dirty="0">
                <a:solidFill>
                  <a:srgbClr val="00002E"/>
                </a:solidFill>
                <a:latin typeface="PT Sans" pitchFamily="34" charset="0"/>
                <a:ea typeface="PT Sans" pitchFamily="34" charset="-122"/>
                <a:cs typeface="PT Sans" pitchFamily="34" charset="-120"/>
              </a:rPr>
              <a:t>mobile deployment</a:t>
            </a:r>
            <a:r>
              <a:rPr lang="en-US" sz="1850" dirty="0">
                <a:solidFill>
                  <a:srgbClr val="00002E"/>
                </a:solidFill>
                <a:latin typeface="PT Sans" pitchFamily="34" charset="0"/>
                <a:ea typeface="PT Sans" pitchFamily="34" charset="-122"/>
                <a:cs typeface="PT Sans" pitchFamily="34" charset="-120"/>
              </a:rPr>
              <a:t> using lightweight models like </a:t>
            </a:r>
            <a:r>
              <a:rPr lang="en-US" sz="1850" b="1" dirty="0">
                <a:solidFill>
                  <a:srgbClr val="00002E"/>
                </a:solidFill>
                <a:latin typeface="PT Sans" pitchFamily="34" charset="0"/>
                <a:ea typeface="PT Sans" pitchFamily="34" charset="-122"/>
                <a:cs typeface="PT Sans" pitchFamily="34" charset="-120"/>
              </a:rPr>
              <a:t>MobileNet</a:t>
            </a:r>
            <a:r>
              <a:rPr lang="en-US" sz="1850" dirty="0">
                <a:solidFill>
                  <a:srgbClr val="00002E"/>
                </a:solidFill>
                <a:latin typeface="PT Sans" pitchFamily="34" charset="0"/>
                <a:ea typeface="PT Sans" pitchFamily="34" charset="-122"/>
                <a:cs typeface="PT Sans" pitchFamily="34" charset="-120"/>
              </a:rPr>
              <a:t> for use in remote regions.</a:t>
            </a:r>
            <a:endParaRPr lang="en-US" sz="1850" dirty="0"/>
          </a:p>
        </p:txBody>
      </p:sp>
      <p:pic>
        <p:nvPicPr>
          <p:cNvPr id="8" name="Picture 7">
            <a:extLst>
              <a:ext uri="{FF2B5EF4-FFF2-40B4-BE49-F238E27FC236}">
                <a16:creationId xmlns:a16="http://schemas.microsoft.com/office/drawing/2014/main" id="{E7C4956A-BABD-192A-8197-721838374E50}"/>
              </a:ext>
            </a:extLst>
          </p:cNvPr>
          <p:cNvPicPr>
            <a:picLocks noChangeAspect="1"/>
          </p:cNvPicPr>
          <p:nvPr/>
        </p:nvPicPr>
        <p:blipFill>
          <a:blip r:embed="rId3"/>
          <a:stretch>
            <a:fillRect/>
          </a:stretch>
        </p:blipFill>
        <p:spPr>
          <a:xfrm>
            <a:off x="12801673" y="7790249"/>
            <a:ext cx="1755992" cy="43935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2A6A0-E86B-F6BC-F06F-A3120120C11B}"/>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37F2DE55-0F0B-6219-62B9-8B20A9E6D9F9}"/>
              </a:ext>
            </a:extLst>
          </p:cNvPr>
          <p:cNvSpPr txBox="1"/>
          <p:nvPr/>
        </p:nvSpPr>
        <p:spPr>
          <a:xfrm>
            <a:off x="568712" y="425459"/>
            <a:ext cx="7315200" cy="790601"/>
          </a:xfrm>
          <a:prstGeom prst="rect">
            <a:avLst/>
          </a:prstGeom>
          <a:noFill/>
        </p:spPr>
        <p:txBody>
          <a:bodyPr wrap="square">
            <a:spAutoFit/>
          </a:bodyPr>
          <a:lstStyle/>
          <a:p>
            <a:pPr marL="0" marR="0" lvl="0" indent="0" algn="l" defTabSz="914400" rtl="0" eaLnBrk="1" fontAlgn="auto" latinLnBrk="0" hangingPunct="1">
              <a:lnSpc>
                <a:spcPts val="5500"/>
              </a:lnSpc>
              <a:spcBef>
                <a:spcPts val="0"/>
              </a:spcBef>
              <a:spcAft>
                <a:spcPts val="0"/>
              </a:spcAft>
              <a:buClrTx/>
              <a:buSzTx/>
              <a:buFontTx/>
              <a:buNone/>
              <a:tabLst/>
              <a:defRPr/>
            </a:pPr>
            <a:r>
              <a:rPr lang="en-US" sz="4400" dirty="0">
                <a:solidFill>
                  <a:srgbClr val="2D4DF2"/>
                </a:solidFill>
                <a:latin typeface="Nunito Semi Bold" pitchFamily="34" charset="0"/>
              </a:rPr>
              <a:t>Results</a:t>
            </a:r>
          </a:p>
        </p:txBody>
      </p:sp>
      <p:pic>
        <p:nvPicPr>
          <p:cNvPr id="9" name="Picture 8">
            <a:extLst>
              <a:ext uri="{FF2B5EF4-FFF2-40B4-BE49-F238E27FC236}">
                <a16:creationId xmlns:a16="http://schemas.microsoft.com/office/drawing/2014/main" id="{757BE58B-3547-DCD4-321F-45C4797A2879}"/>
              </a:ext>
            </a:extLst>
          </p:cNvPr>
          <p:cNvPicPr>
            <a:picLocks noChangeAspect="1"/>
          </p:cNvPicPr>
          <p:nvPr/>
        </p:nvPicPr>
        <p:blipFill>
          <a:blip r:embed="rId3"/>
          <a:stretch>
            <a:fillRect/>
          </a:stretch>
        </p:blipFill>
        <p:spPr>
          <a:xfrm>
            <a:off x="12801673" y="7790249"/>
            <a:ext cx="1755992" cy="439351"/>
          </a:xfrm>
          <a:prstGeom prst="rect">
            <a:avLst/>
          </a:prstGeom>
        </p:spPr>
      </p:pic>
      <p:pic>
        <p:nvPicPr>
          <p:cNvPr id="4" name="Picture 3">
            <a:extLst>
              <a:ext uri="{FF2B5EF4-FFF2-40B4-BE49-F238E27FC236}">
                <a16:creationId xmlns:a16="http://schemas.microsoft.com/office/drawing/2014/main" id="{0D524690-0A08-8270-1F01-01C77762FCAA}"/>
              </a:ext>
            </a:extLst>
          </p:cNvPr>
          <p:cNvPicPr>
            <a:picLocks noChangeAspect="1"/>
          </p:cNvPicPr>
          <p:nvPr/>
        </p:nvPicPr>
        <p:blipFill>
          <a:blip r:embed="rId4"/>
          <a:stretch>
            <a:fillRect/>
          </a:stretch>
        </p:blipFill>
        <p:spPr>
          <a:xfrm>
            <a:off x="7716644" y="1388946"/>
            <a:ext cx="3691054" cy="6415195"/>
          </a:xfrm>
          <a:prstGeom prst="rect">
            <a:avLst/>
          </a:prstGeom>
        </p:spPr>
      </p:pic>
      <p:pic>
        <p:nvPicPr>
          <p:cNvPr id="6" name="Picture 5">
            <a:extLst>
              <a:ext uri="{FF2B5EF4-FFF2-40B4-BE49-F238E27FC236}">
                <a16:creationId xmlns:a16="http://schemas.microsoft.com/office/drawing/2014/main" id="{512F0D0A-64AC-B156-E843-A9B8CC6A6970}"/>
              </a:ext>
            </a:extLst>
          </p:cNvPr>
          <p:cNvPicPr>
            <a:picLocks noChangeAspect="1"/>
          </p:cNvPicPr>
          <p:nvPr/>
        </p:nvPicPr>
        <p:blipFill>
          <a:blip r:embed="rId5"/>
          <a:stretch>
            <a:fillRect/>
          </a:stretch>
        </p:blipFill>
        <p:spPr>
          <a:xfrm>
            <a:off x="2888166" y="1392190"/>
            <a:ext cx="3691054" cy="6411951"/>
          </a:xfrm>
          <a:prstGeom prst="rect">
            <a:avLst/>
          </a:prstGeom>
        </p:spPr>
      </p:pic>
    </p:spTree>
    <p:extLst>
      <p:ext uri="{BB962C8B-B14F-4D97-AF65-F5344CB8AC3E}">
        <p14:creationId xmlns:p14="http://schemas.microsoft.com/office/powerpoint/2010/main" val="40871540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63E887-4346-7780-CF3C-B0234D7E724B}"/>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35C81B07-A212-13B9-1C70-1527B82CC611}"/>
              </a:ext>
            </a:extLst>
          </p:cNvPr>
          <p:cNvSpPr txBox="1"/>
          <p:nvPr/>
        </p:nvSpPr>
        <p:spPr>
          <a:xfrm>
            <a:off x="568712" y="425459"/>
            <a:ext cx="7315200" cy="790601"/>
          </a:xfrm>
          <a:prstGeom prst="rect">
            <a:avLst/>
          </a:prstGeom>
          <a:noFill/>
        </p:spPr>
        <p:txBody>
          <a:bodyPr wrap="square">
            <a:spAutoFit/>
          </a:bodyPr>
          <a:lstStyle/>
          <a:p>
            <a:pPr marL="0" marR="0" lvl="0" indent="0" algn="l" defTabSz="914400" rtl="0" eaLnBrk="1" fontAlgn="auto" latinLnBrk="0" hangingPunct="1">
              <a:lnSpc>
                <a:spcPts val="5500"/>
              </a:lnSpc>
              <a:spcBef>
                <a:spcPts val="0"/>
              </a:spcBef>
              <a:spcAft>
                <a:spcPts val="0"/>
              </a:spcAft>
              <a:buClrTx/>
              <a:buSzTx/>
              <a:buFontTx/>
              <a:buNone/>
              <a:tabLst/>
              <a:defRPr/>
            </a:pPr>
            <a:r>
              <a:rPr lang="en-US" sz="4400" dirty="0">
                <a:solidFill>
                  <a:srgbClr val="2D4DF2"/>
                </a:solidFill>
                <a:latin typeface="Nunito Semi Bold" pitchFamily="34" charset="0"/>
              </a:rPr>
              <a:t>Results</a:t>
            </a:r>
          </a:p>
        </p:txBody>
      </p:sp>
      <p:pic>
        <p:nvPicPr>
          <p:cNvPr id="9" name="Picture 8">
            <a:extLst>
              <a:ext uri="{FF2B5EF4-FFF2-40B4-BE49-F238E27FC236}">
                <a16:creationId xmlns:a16="http://schemas.microsoft.com/office/drawing/2014/main" id="{FE566D78-C821-3013-5D3A-F3F522AA3601}"/>
              </a:ext>
            </a:extLst>
          </p:cNvPr>
          <p:cNvPicPr>
            <a:picLocks noChangeAspect="1"/>
          </p:cNvPicPr>
          <p:nvPr/>
        </p:nvPicPr>
        <p:blipFill>
          <a:blip r:embed="rId3"/>
          <a:stretch>
            <a:fillRect/>
          </a:stretch>
        </p:blipFill>
        <p:spPr>
          <a:xfrm>
            <a:off x="12801673" y="7790249"/>
            <a:ext cx="1755992" cy="439351"/>
          </a:xfrm>
          <a:prstGeom prst="rect">
            <a:avLst/>
          </a:prstGeom>
        </p:spPr>
      </p:pic>
      <p:pic>
        <p:nvPicPr>
          <p:cNvPr id="3" name="Picture 2">
            <a:extLst>
              <a:ext uri="{FF2B5EF4-FFF2-40B4-BE49-F238E27FC236}">
                <a16:creationId xmlns:a16="http://schemas.microsoft.com/office/drawing/2014/main" id="{DB1D0369-04B1-A8C0-F459-D97330201CB2}"/>
              </a:ext>
            </a:extLst>
          </p:cNvPr>
          <p:cNvPicPr>
            <a:picLocks noChangeAspect="1"/>
          </p:cNvPicPr>
          <p:nvPr/>
        </p:nvPicPr>
        <p:blipFill>
          <a:blip r:embed="rId4"/>
          <a:stretch>
            <a:fillRect/>
          </a:stretch>
        </p:blipFill>
        <p:spPr>
          <a:xfrm>
            <a:off x="7675924" y="1216060"/>
            <a:ext cx="6385763" cy="3294330"/>
          </a:xfrm>
          <a:prstGeom prst="rect">
            <a:avLst/>
          </a:prstGeom>
        </p:spPr>
      </p:pic>
      <p:pic>
        <p:nvPicPr>
          <p:cNvPr id="6" name="Picture 5">
            <a:extLst>
              <a:ext uri="{FF2B5EF4-FFF2-40B4-BE49-F238E27FC236}">
                <a16:creationId xmlns:a16="http://schemas.microsoft.com/office/drawing/2014/main" id="{E85D1479-358B-AB25-D561-43F4A8DF54A2}"/>
              </a:ext>
            </a:extLst>
          </p:cNvPr>
          <p:cNvPicPr>
            <a:picLocks noChangeAspect="1"/>
          </p:cNvPicPr>
          <p:nvPr/>
        </p:nvPicPr>
        <p:blipFill>
          <a:blip r:embed="rId5"/>
          <a:stretch>
            <a:fillRect/>
          </a:stretch>
        </p:blipFill>
        <p:spPr>
          <a:xfrm>
            <a:off x="568712" y="1216061"/>
            <a:ext cx="6385764" cy="3294330"/>
          </a:xfrm>
          <a:prstGeom prst="rect">
            <a:avLst/>
          </a:prstGeom>
        </p:spPr>
      </p:pic>
      <p:pic>
        <p:nvPicPr>
          <p:cNvPr id="10" name="Picture 9">
            <a:extLst>
              <a:ext uri="{FF2B5EF4-FFF2-40B4-BE49-F238E27FC236}">
                <a16:creationId xmlns:a16="http://schemas.microsoft.com/office/drawing/2014/main" id="{F537053F-EED0-2BFE-87F0-B5CD0AFC25D0}"/>
              </a:ext>
            </a:extLst>
          </p:cNvPr>
          <p:cNvPicPr>
            <a:picLocks noChangeAspect="1"/>
          </p:cNvPicPr>
          <p:nvPr/>
        </p:nvPicPr>
        <p:blipFill>
          <a:blip r:embed="rId6"/>
          <a:stretch>
            <a:fillRect/>
          </a:stretch>
        </p:blipFill>
        <p:spPr>
          <a:xfrm>
            <a:off x="3646449" y="4715594"/>
            <a:ext cx="6385763" cy="3294330"/>
          </a:xfrm>
          <a:prstGeom prst="rect">
            <a:avLst/>
          </a:prstGeom>
        </p:spPr>
      </p:pic>
    </p:spTree>
    <p:extLst>
      <p:ext uri="{BB962C8B-B14F-4D97-AF65-F5344CB8AC3E}">
        <p14:creationId xmlns:p14="http://schemas.microsoft.com/office/powerpoint/2010/main" val="17644235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DD35A-D8DC-9E40-A051-B8B49D4951BA}"/>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944FE2C5-0999-B4C4-6658-C0D0E784FD8C}"/>
              </a:ext>
            </a:extLst>
          </p:cNvPr>
          <p:cNvSpPr txBox="1"/>
          <p:nvPr/>
        </p:nvSpPr>
        <p:spPr>
          <a:xfrm>
            <a:off x="568712" y="425459"/>
            <a:ext cx="7315200" cy="790601"/>
          </a:xfrm>
          <a:prstGeom prst="rect">
            <a:avLst/>
          </a:prstGeom>
          <a:noFill/>
        </p:spPr>
        <p:txBody>
          <a:bodyPr wrap="square">
            <a:spAutoFit/>
          </a:bodyPr>
          <a:lstStyle/>
          <a:p>
            <a:pPr marL="0" marR="0" lvl="0" indent="0" algn="l" defTabSz="914400" rtl="0" eaLnBrk="1" fontAlgn="auto" latinLnBrk="0" hangingPunct="1">
              <a:lnSpc>
                <a:spcPts val="5500"/>
              </a:lnSpc>
              <a:spcBef>
                <a:spcPts val="0"/>
              </a:spcBef>
              <a:spcAft>
                <a:spcPts val="0"/>
              </a:spcAft>
              <a:buClrTx/>
              <a:buSzTx/>
              <a:buFontTx/>
              <a:buNone/>
              <a:tabLst/>
              <a:defRPr/>
            </a:pPr>
            <a:r>
              <a:rPr lang="en-US" sz="4400" dirty="0">
                <a:solidFill>
                  <a:srgbClr val="2D4DF2"/>
                </a:solidFill>
                <a:latin typeface="Nunito Semi Bold" pitchFamily="34" charset="0"/>
              </a:rPr>
              <a:t>Results</a:t>
            </a:r>
          </a:p>
        </p:txBody>
      </p:sp>
      <p:pic>
        <p:nvPicPr>
          <p:cNvPr id="9" name="Picture 8">
            <a:extLst>
              <a:ext uri="{FF2B5EF4-FFF2-40B4-BE49-F238E27FC236}">
                <a16:creationId xmlns:a16="http://schemas.microsoft.com/office/drawing/2014/main" id="{468923DC-77AF-F7FD-6862-CE66B39D3C78}"/>
              </a:ext>
            </a:extLst>
          </p:cNvPr>
          <p:cNvPicPr>
            <a:picLocks noChangeAspect="1"/>
          </p:cNvPicPr>
          <p:nvPr/>
        </p:nvPicPr>
        <p:blipFill>
          <a:blip r:embed="rId3"/>
          <a:stretch>
            <a:fillRect/>
          </a:stretch>
        </p:blipFill>
        <p:spPr>
          <a:xfrm>
            <a:off x="12801673" y="7790249"/>
            <a:ext cx="1755992" cy="439351"/>
          </a:xfrm>
          <a:prstGeom prst="rect">
            <a:avLst/>
          </a:prstGeom>
        </p:spPr>
      </p:pic>
      <p:pic>
        <p:nvPicPr>
          <p:cNvPr id="4" name="Picture 3">
            <a:extLst>
              <a:ext uri="{FF2B5EF4-FFF2-40B4-BE49-F238E27FC236}">
                <a16:creationId xmlns:a16="http://schemas.microsoft.com/office/drawing/2014/main" id="{7433A516-64EB-EAF7-B943-BEC34D6458FD}"/>
              </a:ext>
            </a:extLst>
          </p:cNvPr>
          <p:cNvPicPr>
            <a:picLocks noChangeAspect="1"/>
          </p:cNvPicPr>
          <p:nvPr/>
        </p:nvPicPr>
        <p:blipFill>
          <a:blip r:embed="rId4"/>
          <a:stretch>
            <a:fillRect/>
          </a:stretch>
        </p:blipFill>
        <p:spPr>
          <a:xfrm>
            <a:off x="4828478" y="1459411"/>
            <a:ext cx="4861932" cy="6330838"/>
          </a:xfrm>
          <a:prstGeom prst="rect">
            <a:avLst/>
          </a:prstGeom>
        </p:spPr>
      </p:pic>
    </p:spTree>
    <p:extLst>
      <p:ext uri="{BB962C8B-B14F-4D97-AF65-F5344CB8AC3E}">
        <p14:creationId xmlns:p14="http://schemas.microsoft.com/office/powerpoint/2010/main" val="34921277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53DDF-3133-02AB-84B8-EBBCEB150C17}"/>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D8CB1908-8CCC-BAB5-C092-65A7EF08BE4F}"/>
              </a:ext>
            </a:extLst>
          </p:cNvPr>
          <p:cNvSpPr txBox="1"/>
          <p:nvPr/>
        </p:nvSpPr>
        <p:spPr>
          <a:xfrm>
            <a:off x="568712" y="425459"/>
            <a:ext cx="7315200" cy="790601"/>
          </a:xfrm>
          <a:prstGeom prst="rect">
            <a:avLst/>
          </a:prstGeom>
          <a:noFill/>
        </p:spPr>
        <p:txBody>
          <a:bodyPr wrap="square">
            <a:spAutoFit/>
          </a:bodyPr>
          <a:lstStyle/>
          <a:p>
            <a:pPr marL="0" marR="0" lvl="0" indent="0" algn="l" defTabSz="914400" rtl="0" eaLnBrk="1" fontAlgn="auto" latinLnBrk="0" hangingPunct="1">
              <a:lnSpc>
                <a:spcPts val="5500"/>
              </a:lnSpc>
              <a:spcBef>
                <a:spcPts val="0"/>
              </a:spcBef>
              <a:spcAft>
                <a:spcPts val="0"/>
              </a:spcAft>
              <a:buClrTx/>
              <a:buSzTx/>
              <a:buFontTx/>
              <a:buNone/>
              <a:tabLst/>
              <a:defRPr/>
            </a:pPr>
            <a:r>
              <a:rPr lang="en-US" sz="4400" dirty="0">
                <a:solidFill>
                  <a:srgbClr val="2D4DF2"/>
                </a:solidFill>
                <a:latin typeface="Nunito Semi Bold" pitchFamily="34" charset="0"/>
              </a:rPr>
              <a:t>Discussions</a:t>
            </a:r>
          </a:p>
        </p:txBody>
      </p:sp>
      <p:pic>
        <p:nvPicPr>
          <p:cNvPr id="9" name="Picture 8">
            <a:extLst>
              <a:ext uri="{FF2B5EF4-FFF2-40B4-BE49-F238E27FC236}">
                <a16:creationId xmlns:a16="http://schemas.microsoft.com/office/drawing/2014/main" id="{68989F4B-DE2B-1970-AF52-739D44CEFCB2}"/>
              </a:ext>
            </a:extLst>
          </p:cNvPr>
          <p:cNvPicPr>
            <a:picLocks noChangeAspect="1"/>
          </p:cNvPicPr>
          <p:nvPr/>
        </p:nvPicPr>
        <p:blipFill>
          <a:blip r:embed="rId3"/>
          <a:stretch>
            <a:fillRect/>
          </a:stretch>
        </p:blipFill>
        <p:spPr>
          <a:xfrm>
            <a:off x="12801673" y="7790249"/>
            <a:ext cx="1755992" cy="439351"/>
          </a:xfrm>
          <a:prstGeom prst="rect">
            <a:avLst/>
          </a:prstGeom>
        </p:spPr>
      </p:pic>
      <p:sp>
        <p:nvSpPr>
          <p:cNvPr id="5" name="Rectangle 1">
            <a:extLst>
              <a:ext uri="{FF2B5EF4-FFF2-40B4-BE49-F238E27FC236}">
                <a16:creationId xmlns:a16="http://schemas.microsoft.com/office/drawing/2014/main" id="{642FB867-A53D-2BC1-0BB7-0D4F3882980D}"/>
              </a:ext>
            </a:extLst>
          </p:cNvPr>
          <p:cNvSpPr>
            <a:spLocks noChangeArrowheads="1"/>
          </p:cNvSpPr>
          <p:nvPr/>
        </p:nvSpPr>
        <p:spPr bwMode="auto">
          <a:xfrm>
            <a:off x="568712" y="1436758"/>
            <a:ext cx="6612672" cy="66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PT Sans" panose="020B0503020203020204" pitchFamily="34" charset="0"/>
              </a:rPr>
              <a:t>ADVANTAGES</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T Sans" panose="020B0503020203020204" pitchFamily="34" charset="0"/>
              </a:rPr>
              <a:t>The system provides </a:t>
            </a:r>
            <a:r>
              <a:rPr kumimoji="0" lang="en-US" altLang="en-US" sz="2000" b="1" i="0" u="none" strike="noStrike" cap="none" normalizeH="0" baseline="0" dirty="0">
                <a:ln>
                  <a:noFill/>
                </a:ln>
                <a:solidFill>
                  <a:schemeClr val="tx1"/>
                </a:solidFill>
                <a:effectLst/>
                <a:latin typeface="PT Sans" panose="020B0503020203020204" pitchFamily="34" charset="0"/>
              </a:rPr>
              <a:t>quick and reliable melanoma predictions</a:t>
            </a:r>
            <a:r>
              <a:rPr kumimoji="0" lang="en-US" altLang="en-US" sz="2000" b="0" i="0" u="none" strike="noStrike" cap="none" normalizeH="0" baseline="0" dirty="0">
                <a:ln>
                  <a:noFill/>
                </a:ln>
                <a:solidFill>
                  <a:schemeClr val="tx1"/>
                </a:solidFill>
                <a:effectLst/>
                <a:latin typeface="PT Sans" panose="020B0503020203020204" pitchFamily="34" charset="0"/>
              </a:rPr>
              <a:t>, helping reduce delays in early diagnosis.</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T Sans" panose="020B0503020203020204" pitchFamily="34" charset="0"/>
              </a:rPr>
              <a:t>Image preprocessing enhances lesion clarity, enabling the model to detect subtle patterns more consistently.</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T Sans" panose="020B0503020203020204" pitchFamily="34" charset="0"/>
              </a:rPr>
              <a:t>CNN-based analysis reduces dependence on manual interpretation and supports dermatologists with a dependable diagnostic aid.</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T Sans" panose="020B0503020203020204" pitchFamily="34" charset="0"/>
              </a:rPr>
              <a:t>Lightweight model deployment ensures </a:t>
            </a:r>
            <a:r>
              <a:rPr kumimoji="0" lang="en-US" altLang="en-US" sz="2000" b="1" i="0" u="none" strike="noStrike" cap="none" normalizeH="0" baseline="0" dirty="0">
                <a:ln>
                  <a:noFill/>
                </a:ln>
                <a:solidFill>
                  <a:schemeClr val="tx1"/>
                </a:solidFill>
                <a:effectLst/>
                <a:latin typeface="PT Sans" panose="020B0503020203020204" pitchFamily="34" charset="0"/>
              </a:rPr>
              <a:t>fast, on-device inference</a:t>
            </a:r>
            <a:r>
              <a:rPr kumimoji="0" lang="en-US" altLang="en-US" sz="2000" b="0" i="0" u="none" strike="noStrike" cap="none" normalizeH="0" baseline="0" dirty="0">
                <a:ln>
                  <a:noFill/>
                </a:ln>
                <a:solidFill>
                  <a:schemeClr val="tx1"/>
                </a:solidFill>
                <a:effectLst/>
                <a:latin typeface="PT Sans" panose="020B0503020203020204" pitchFamily="34" charset="0"/>
              </a:rPr>
              <a:t>, offering smooth performance even on limited hardware.</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T Sans" panose="020B0503020203020204" pitchFamily="34" charset="0"/>
              </a:rPr>
              <a:t>The clean and simple interface makes the platform convenient and easy to operate in clinical and non-clinical settings.</a:t>
            </a:r>
          </a:p>
        </p:txBody>
      </p:sp>
      <p:sp>
        <p:nvSpPr>
          <p:cNvPr id="7" name="Rectangle 2">
            <a:extLst>
              <a:ext uri="{FF2B5EF4-FFF2-40B4-BE49-F238E27FC236}">
                <a16:creationId xmlns:a16="http://schemas.microsoft.com/office/drawing/2014/main" id="{CF1DF923-BAF0-A39A-F04B-7BC637F88ED1}"/>
              </a:ext>
            </a:extLst>
          </p:cNvPr>
          <p:cNvSpPr>
            <a:spLocks noChangeArrowheads="1"/>
          </p:cNvSpPr>
          <p:nvPr/>
        </p:nvSpPr>
        <p:spPr bwMode="auto">
          <a:xfrm>
            <a:off x="7449018" y="1436758"/>
            <a:ext cx="6612670" cy="5767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PT Sans" panose="020B0503020203020204" pitchFamily="34" charset="0"/>
              </a:rPr>
              <a:t>USER EXPERIENCES &amp; FEEDBACK</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T Sans" panose="020B0503020203020204" pitchFamily="34" charset="0"/>
              </a:rPr>
              <a:t>The interface is intuitive and requires only a single image upload to obtain results effortlessly.</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T Sans" panose="020B0503020203020204" pitchFamily="34" charset="0"/>
              </a:rPr>
              <a:t>Clear output labels and confidence scores make the prediction easy to understand for anyone using the system.</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T Sans" panose="020B0503020203020204" pitchFamily="34" charset="0"/>
              </a:rPr>
              <a:t>The online platform provides a smooth experience with fast processing and minimal waiting time.</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T Sans" panose="020B0503020203020204" pitchFamily="34" charset="0"/>
              </a:rPr>
              <a:t>The system operates consistently across different devices without requiring additional configuration.</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T Sans" panose="020B0503020203020204" pitchFamily="34" charset="0"/>
              </a:rPr>
              <a:t>The tool helps increase awareness of skin lesion risks and encourages timely clinical consultation when suspicious patterns are detected.</a:t>
            </a:r>
          </a:p>
        </p:txBody>
      </p:sp>
    </p:spTree>
    <p:extLst>
      <p:ext uri="{BB962C8B-B14F-4D97-AF65-F5344CB8AC3E}">
        <p14:creationId xmlns:p14="http://schemas.microsoft.com/office/powerpoint/2010/main" val="27043036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C949A-E67A-AB91-63F7-2BA6D817D737}"/>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3E32FCC-50B1-F711-EB6E-CDDC21BBB714}"/>
              </a:ext>
            </a:extLst>
          </p:cNvPr>
          <p:cNvSpPr txBox="1"/>
          <p:nvPr/>
        </p:nvSpPr>
        <p:spPr>
          <a:xfrm>
            <a:off x="568712" y="425459"/>
            <a:ext cx="7315200" cy="790601"/>
          </a:xfrm>
          <a:prstGeom prst="rect">
            <a:avLst/>
          </a:prstGeom>
          <a:noFill/>
        </p:spPr>
        <p:txBody>
          <a:bodyPr wrap="square">
            <a:spAutoFit/>
          </a:bodyPr>
          <a:lstStyle/>
          <a:p>
            <a:pPr marL="0" marR="0" lvl="0" indent="0" algn="l" defTabSz="914400" rtl="0" eaLnBrk="1" fontAlgn="auto" latinLnBrk="0" hangingPunct="1">
              <a:lnSpc>
                <a:spcPts val="5500"/>
              </a:lnSpc>
              <a:spcBef>
                <a:spcPts val="0"/>
              </a:spcBef>
              <a:spcAft>
                <a:spcPts val="0"/>
              </a:spcAft>
              <a:buClrTx/>
              <a:buSzTx/>
              <a:buFontTx/>
              <a:buNone/>
              <a:tabLst/>
              <a:defRPr/>
            </a:pPr>
            <a:r>
              <a:rPr lang="en-US" sz="4400" dirty="0">
                <a:solidFill>
                  <a:srgbClr val="2D4DF2"/>
                </a:solidFill>
                <a:latin typeface="Nunito Semi Bold" pitchFamily="34" charset="0"/>
              </a:rPr>
              <a:t>Discussions</a:t>
            </a:r>
          </a:p>
        </p:txBody>
      </p:sp>
      <p:pic>
        <p:nvPicPr>
          <p:cNvPr id="9" name="Picture 8">
            <a:extLst>
              <a:ext uri="{FF2B5EF4-FFF2-40B4-BE49-F238E27FC236}">
                <a16:creationId xmlns:a16="http://schemas.microsoft.com/office/drawing/2014/main" id="{35E4A231-58A2-907A-33F7-CCE1B5E8912E}"/>
              </a:ext>
            </a:extLst>
          </p:cNvPr>
          <p:cNvPicPr>
            <a:picLocks noChangeAspect="1"/>
          </p:cNvPicPr>
          <p:nvPr/>
        </p:nvPicPr>
        <p:blipFill>
          <a:blip r:embed="rId3"/>
          <a:stretch>
            <a:fillRect/>
          </a:stretch>
        </p:blipFill>
        <p:spPr>
          <a:xfrm>
            <a:off x="12801673" y="7790249"/>
            <a:ext cx="1755992" cy="439351"/>
          </a:xfrm>
          <a:prstGeom prst="rect">
            <a:avLst/>
          </a:prstGeom>
        </p:spPr>
      </p:pic>
      <p:sp>
        <p:nvSpPr>
          <p:cNvPr id="2" name="TextBox 1">
            <a:extLst>
              <a:ext uri="{FF2B5EF4-FFF2-40B4-BE49-F238E27FC236}">
                <a16:creationId xmlns:a16="http://schemas.microsoft.com/office/drawing/2014/main" id="{39A2AFF3-18DC-018B-3702-EFCF538E3FF5}"/>
              </a:ext>
            </a:extLst>
          </p:cNvPr>
          <p:cNvSpPr txBox="1"/>
          <p:nvPr/>
        </p:nvSpPr>
        <p:spPr>
          <a:xfrm>
            <a:off x="713678" y="2107580"/>
            <a:ext cx="11976410" cy="4382225"/>
          </a:xfrm>
          <a:prstGeom prst="rect">
            <a:avLst/>
          </a:prstGeom>
          <a:noFill/>
        </p:spPr>
        <p:txBody>
          <a:bodyPr wrap="square" rtlCol="0">
            <a:spAutoFit/>
          </a:bodyPr>
          <a:lstStyle/>
          <a:p>
            <a:pPr>
              <a:lnSpc>
                <a:spcPct val="150000"/>
              </a:lnSpc>
            </a:pPr>
            <a:r>
              <a:rPr lang="en-US" sz="2800" b="1" dirty="0">
                <a:latin typeface="PT Sans" panose="020B0503020203020204" pitchFamily="34" charset="0"/>
              </a:rPr>
              <a:t>Limitations</a:t>
            </a:r>
          </a:p>
          <a:p>
            <a:pPr marL="342900" indent="-342900">
              <a:lnSpc>
                <a:spcPct val="150000"/>
              </a:lnSpc>
              <a:buFont typeface="Arial" panose="020B0604020202020204" pitchFamily="34" charset="0"/>
              <a:buChar char="•"/>
            </a:pPr>
            <a:r>
              <a:rPr lang="en-US" sz="2000" dirty="0">
                <a:latin typeface="PT Sans" panose="020B0503020203020204" pitchFamily="34" charset="0"/>
              </a:rPr>
              <a:t>Accuracy may reduce when images are captured under poor lighting, with blur, or containing strong artifacts.</a:t>
            </a:r>
          </a:p>
          <a:p>
            <a:pPr marL="342900" indent="-342900">
              <a:lnSpc>
                <a:spcPct val="150000"/>
              </a:lnSpc>
              <a:buFont typeface="Arial" panose="020B0604020202020204" pitchFamily="34" charset="0"/>
              <a:buChar char="•"/>
            </a:pPr>
            <a:r>
              <a:rPr lang="en-US" sz="2000" dirty="0">
                <a:latin typeface="PT Sans" panose="020B0503020203020204" pitchFamily="34" charset="0"/>
              </a:rPr>
              <a:t>Dataset imbalance and limited representation of rare melanoma variations can affect overall generalization.</a:t>
            </a:r>
          </a:p>
          <a:p>
            <a:pPr marL="342900" indent="-342900">
              <a:lnSpc>
                <a:spcPct val="150000"/>
              </a:lnSpc>
              <a:buFont typeface="Arial" panose="020B0604020202020204" pitchFamily="34" charset="0"/>
              <a:buChar char="•"/>
            </a:pPr>
            <a:r>
              <a:rPr lang="en-US" sz="2000" dirty="0">
                <a:latin typeface="PT Sans" panose="020B0503020203020204" pitchFamily="34" charset="0"/>
              </a:rPr>
              <a:t>Although multiple melanoma-related classes are supported, prediction consistency for all lesion types can vary based on dataset quality.</a:t>
            </a:r>
          </a:p>
          <a:p>
            <a:pPr marL="342900" indent="-342900">
              <a:lnSpc>
                <a:spcPct val="150000"/>
              </a:lnSpc>
              <a:buFont typeface="Arial" panose="020B0604020202020204" pitchFamily="34" charset="0"/>
              <a:buChar char="•"/>
            </a:pPr>
            <a:r>
              <a:rPr lang="en-US" sz="2000" dirty="0">
                <a:latin typeface="PT Sans" panose="020B0503020203020204" pitchFamily="34" charset="0"/>
              </a:rPr>
              <a:t>Variations in camera sensors, skin tones, and imaging conditions may influence real-world performance and require additional tuning.</a:t>
            </a:r>
          </a:p>
        </p:txBody>
      </p:sp>
    </p:spTree>
    <p:extLst>
      <p:ext uri="{BB962C8B-B14F-4D97-AF65-F5344CB8AC3E}">
        <p14:creationId xmlns:p14="http://schemas.microsoft.com/office/powerpoint/2010/main" val="29652933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78087-7679-5C66-61E7-1ED80F66E69E}"/>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537D91BD-A642-4E73-0CA9-515CE26BF50D}"/>
              </a:ext>
            </a:extLst>
          </p:cNvPr>
          <p:cNvSpPr txBox="1"/>
          <p:nvPr/>
        </p:nvSpPr>
        <p:spPr>
          <a:xfrm>
            <a:off x="568712" y="425459"/>
            <a:ext cx="7315200" cy="790601"/>
          </a:xfrm>
          <a:prstGeom prst="rect">
            <a:avLst/>
          </a:prstGeom>
          <a:noFill/>
        </p:spPr>
        <p:txBody>
          <a:bodyPr wrap="square">
            <a:spAutoFit/>
          </a:bodyPr>
          <a:lstStyle/>
          <a:p>
            <a:pPr marL="0" marR="0" lvl="0" indent="0" algn="l" defTabSz="914400" rtl="0" eaLnBrk="1" fontAlgn="auto" latinLnBrk="0" hangingPunct="1">
              <a:lnSpc>
                <a:spcPts val="5500"/>
              </a:lnSpc>
              <a:spcBef>
                <a:spcPts val="0"/>
              </a:spcBef>
              <a:spcAft>
                <a:spcPts val="0"/>
              </a:spcAft>
              <a:buClrTx/>
              <a:buSzTx/>
              <a:buFontTx/>
              <a:buNone/>
              <a:tabLst/>
              <a:defRPr/>
            </a:pPr>
            <a:r>
              <a:rPr lang="en-US" sz="4400" dirty="0">
                <a:solidFill>
                  <a:srgbClr val="2D4DF2"/>
                </a:solidFill>
                <a:latin typeface="Nunito Semi Bold" pitchFamily="34" charset="0"/>
              </a:rPr>
              <a:t>Conclusion</a:t>
            </a:r>
          </a:p>
        </p:txBody>
      </p:sp>
      <p:pic>
        <p:nvPicPr>
          <p:cNvPr id="9" name="Picture 8">
            <a:extLst>
              <a:ext uri="{FF2B5EF4-FFF2-40B4-BE49-F238E27FC236}">
                <a16:creationId xmlns:a16="http://schemas.microsoft.com/office/drawing/2014/main" id="{F2A962AA-E247-D864-38BD-36B10E254028}"/>
              </a:ext>
            </a:extLst>
          </p:cNvPr>
          <p:cNvPicPr>
            <a:picLocks noChangeAspect="1"/>
          </p:cNvPicPr>
          <p:nvPr/>
        </p:nvPicPr>
        <p:blipFill>
          <a:blip r:embed="rId3"/>
          <a:stretch>
            <a:fillRect/>
          </a:stretch>
        </p:blipFill>
        <p:spPr>
          <a:xfrm>
            <a:off x="12801673" y="7790249"/>
            <a:ext cx="1755992" cy="439351"/>
          </a:xfrm>
          <a:prstGeom prst="rect">
            <a:avLst/>
          </a:prstGeom>
        </p:spPr>
      </p:pic>
      <p:sp>
        <p:nvSpPr>
          <p:cNvPr id="3" name="TextBox 2">
            <a:extLst>
              <a:ext uri="{FF2B5EF4-FFF2-40B4-BE49-F238E27FC236}">
                <a16:creationId xmlns:a16="http://schemas.microsoft.com/office/drawing/2014/main" id="{BD69B1CA-0DF2-204F-F9F3-21AEE336CF3B}"/>
              </a:ext>
            </a:extLst>
          </p:cNvPr>
          <p:cNvSpPr txBox="1"/>
          <p:nvPr/>
        </p:nvSpPr>
        <p:spPr>
          <a:xfrm>
            <a:off x="646770" y="1639230"/>
            <a:ext cx="11496907" cy="5115888"/>
          </a:xfrm>
          <a:prstGeom prst="rect">
            <a:avLst/>
          </a:prstGeom>
          <a:noFill/>
        </p:spPr>
        <p:txBody>
          <a:bodyPr wrap="square" rtlCol="0">
            <a:spAutoFit/>
          </a:bodyPr>
          <a:lstStyle/>
          <a:p>
            <a:pPr algn="just">
              <a:lnSpc>
                <a:spcPct val="150000"/>
              </a:lnSpc>
            </a:pPr>
            <a:r>
              <a:rPr lang="en-US" sz="2200" dirty="0">
                <a:latin typeface="PT Sans" panose="020B0503020203020204" pitchFamily="34" charset="0"/>
              </a:rPr>
              <a:t>Melanoma Detection Using Deep Learning and Image Processing is a practical and impactful framework designed to support early identification of melanoma through intelligent automation. By combining advanced CNN-based analysis with enhanced </a:t>
            </a:r>
            <a:r>
              <a:rPr lang="en-US" sz="2200" dirty="0" err="1">
                <a:latin typeface="PT Sans" panose="020B0503020203020204" pitchFamily="34" charset="0"/>
              </a:rPr>
              <a:t>dermoscopic</a:t>
            </a:r>
            <a:r>
              <a:rPr lang="en-US" sz="2200" dirty="0">
                <a:latin typeface="PT Sans" panose="020B0503020203020204" pitchFamily="34" charset="0"/>
              </a:rPr>
              <a:t> image preprocessing, the system delivers accurate lesion classification and improved clarity in identifying cancer-prone patterns. Its online platform ensures accessible predictions, intuitive interaction, and consistent performance across devices, making it suitable for both clinical assistance and public screening. This solution encourages proactive health evaluation, supports decision-making for dermatology professionals, and demonstrates how AI-driven medical tools can enhance early diagnosis. Ultimately, the project contributes to improved healthcare awareness, timely intervention, and more reliable melanoma risk assessment.</a:t>
            </a:r>
            <a:endParaRPr lang="en-IN" sz="2200" dirty="0">
              <a:latin typeface="PT Sans" panose="020B0503020203020204" pitchFamily="34" charset="0"/>
            </a:endParaRPr>
          </a:p>
        </p:txBody>
      </p:sp>
    </p:spTree>
    <p:extLst>
      <p:ext uri="{BB962C8B-B14F-4D97-AF65-F5344CB8AC3E}">
        <p14:creationId xmlns:p14="http://schemas.microsoft.com/office/powerpoint/2010/main" val="26439406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61C8DF-9816-1901-8489-08A871B74A64}"/>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2CE38348-7BEB-4D8D-A458-390E926FE283}"/>
              </a:ext>
            </a:extLst>
          </p:cNvPr>
          <p:cNvSpPr txBox="1"/>
          <p:nvPr/>
        </p:nvSpPr>
        <p:spPr>
          <a:xfrm>
            <a:off x="568712" y="425459"/>
            <a:ext cx="7315200" cy="790601"/>
          </a:xfrm>
          <a:prstGeom prst="rect">
            <a:avLst/>
          </a:prstGeom>
          <a:noFill/>
        </p:spPr>
        <p:txBody>
          <a:bodyPr wrap="square">
            <a:spAutoFit/>
          </a:bodyPr>
          <a:lstStyle/>
          <a:p>
            <a:pPr marL="0" marR="0" lvl="0" indent="0" algn="l" defTabSz="914400" rtl="0" eaLnBrk="1" fontAlgn="auto" latinLnBrk="0" hangingPunct="1">
              <a:lnSpc>
                <a:spcPts val="5500"/>
              </a:lnSpc>
              <a:spcBef>
                <a:spcPts val="0"/>
              </a:spcBef>
              <a:spcAft>
                <a:spcPts val="0"/>
              </a:spcAft>
              <a:buClrTx/>
              <a:buSzTx/>
              <a:buFontTx/>
              <a:buNone/>
              <a:tabLst/>
              <a:defRPr/>
            </a:pPr>
            <a:r>
              <a:rPr lang="en-US" sz="4400" dirty="0">
                <a:solidFill>
                  <a:srgbClr val="2D4DF2"/>
                </a:solidFill>
                <a:latin typeface="Nunito Semi Bold" pitchFamily="34" charset="0"/>
              </a:rPr>
              <a:t>Conclusion</a:t>
            </a:r>
          </a:p>
        </p:txBody>
      </p:sp>
      <p:pic>
        <p:nvPicPr>
          <p:cNvPr id="9" name="Picture 8">
            <a:extLst>
              <a:ext uri="{FF2B5EF4-FFF2-40B4-BE49-F238E27FC236}">
                <a16:creationId xmlns:a16="http://schemas.microsoft.com/office/drawing/2014/main" id="{6291A8CF-7593-3CA1-AA26-BEF384F70EC0}"/>
              </a:ext>
            </a:extLst>
          </p:cNvPr>
          <p:cNvPicPr>
            <a:picLocks noChangeAspect="1"/>
          </p:cNvPicPr>
          <p:nvPr/>
        </p:nvPicPr>
        <p:blipFill>
          <a:blip r:embed="rId3"/>
          <a:stretch>
            <a:fillRect/>
          </a:stretch>
        </p:blipFill>
        <p:spPr>
          <a:xfrm>
            <a:off x="12801673" y="7790249"/>
            <a:ext cx="1755992" cy="439351"/>
          </a:xfrm>
          <a:prstGeom prst="rect">
            <a:avLst/>
          </a:prstGeom>
        </p:spPr>
      </p:pic>
      <p:sp>
        <p:nvSpPr>
          <p:cNvPr id="2" name="TextBox 1">
            <a:extLst>
              <a:ext uri="{FF2B5EF4-FFF2-40B4-BE49-F238E27FC236}">
                <a16:creationId xmlns:a16="http://schemas.microsoft.com/office/drawing/2014/main" id="{E6721C0A-46B0-EB51-88A9-30C215D6845A}"/>
              </a:ext>
            </a:extLst>
          </p:cNvPr>
          <p:cNvSpPr txBox="1"/>
          <p:nvPr/>
        </p:nvSpPr>
        <p:spPr>
          <a:xfrm>
            <a:off x="791737" y="1416204"/>
            <a:ext cx="12009936" cy="6228885"/>
          </a:xfrm>
          <a:prstGeom prst="rect">
            <a:avLst/>
          </a:prstGeom>
          <a:noFill/>
        </p:spPr>
        <p:txBody>
          <a:bodyPr wrap="square" rtlCol="0">
            <a:spAutoFit/>
          </a:bodyPr>
          <a:lstStyle/>
          <a:p>
            <a:pPr>
              <a:lnSpc>
                <a:spcPct val="150000"/>
              </a:lnSpc>
            </a:pPr>
            <a:r>
              <a:rPr lang="en-US" sz="2800" b="1" dirty="0"/>
              <a:t>Future Scope :</a:t>
            </a:r>
          </a:p>
          <a:p>
            <a:pPr>
              <a:lnSpc>
                <a:spcPct val="150000"/>
              </a:lnSpc>
            </a:pPr>
            <a:r>
              <a:rPr lang="en-US" sz="2000" b="1" dirty="0">
                <a:latin typeface="PT Sans" panose="020B0503020203020204" pitchFamily="34" charset="0"/>
              </a:rPr>
              <a:t>1. Multi-Class &amp; Multi-Stage Diagnosis</a:t>
            </a:r>
          </a:p>
          <a:p>
            <a:pPr>
              <a:lnSpc>
                <a:spcPct val="150000"/>
              </a:lnSpc>
            </a:pPr>
            <a:r>
              <a:rPr lang="en-US" sz="2000" dirty="0">
                <a:latin typeface="PT Sans" panose="020B0503020203020204" pitchFamily="34" charset="0"/>
              </a:rPr>
              <a:t>Expanding the system to detect multiple categories of skin lesions, identify early-to-advanced melanoma stages, and support broader dermatological screening.</a:t>
            </a:r>
          </a:p>
          <a:p>
            <a:pPr>
              <a:lnSpc>
                <a:spcPct val="150000"/>
              </a:lnSpc>
            </a:pPr>
            <a:r>
              <a:rPr lang="en-US" sz="2000" b="1" dirty="0">
                <a:latin typeface="PT Sans" panose="020B0503020203020204" pitchFamily="34" charset="0"/>
              </a:rPr>
              <a:t>2. AI-Driven Personalized Risk Assessment</a:t>
            </a:r>
          </a:p>
          <a:p>
            <a:pPr>
              <a:lnSpc>
                <a:spcPct val="150000"/>
              </a:lnSpc>
            </a:pPr>
            <a:r>
              <a:rPr lang="en-US" sz="2000" dirty="0">
                <a:latin typeface="PT Sans" panose="020B0503020203020204" pitchFamily="34" charset="0"/>
              </a:rPr>
              <a:t>Incorporating patient-specific factors such as age, skin type, medical history, and environmental exposure to generate personalized melanoma risk scores for more precise recommendations.</a:t>
            </a:r>
          </a:p>
          <a:p>
            <a:pPr>
              <a:lnSpc>
                <a:spcPct val="150000"/>
              </a:lnSpc>
            </a:pPr>
            <a:r>
              <a:rPr lang="en-US" sz="2000" b="1" dirty="0">
                <a:latin typeface="PT Sans" panose="020B0503020203020204" pitchFamily="34" charset="0"/>
              </a:rPr>
              <a:t>3. Clinical Dataset Expansion</a:t>
            </a:r>
          </a:p>
          <a:p>
            <a:pPr>
              <a:lnSpc>
                <a:spcPct val="150000"/>
              </a:lnSpc>
            </a:pPr>
            <a:r>
              <a:rPr lang="en-US" sz="2000" dirty="0">
                <a:latin typeface="PT Sans" panose="020B0503020203020204" pitchFamily="34" charset="0"/>
              </a:rPr>
              <a:t>Improving generalization by training on larger real-world datasets from hospitals, covering diverse skin tones, imaging devices, and rare melanoma variants.</a:t>
            </a:r>
          </a:p>
          <a:p>
            <a:pPr>
              <a:lnSpc>
                <a:spcPct val="150000"/>
              </a:lnSpc>
            </a:pPr>
            <a:r>
              <a:rPr lang="en-US" sz="2000" b="1" dirty="0">
                <a:latin typeface="PT Sans" panose="020B0503020203020204" pitchFamily="34" charset="0"/>
              </a:rPr>
              <a:t>4. Real-Time Guided Image Capture</a:t>
            </a:r>
          </a:p>
          <a:p>
            <a:pPr>
              <a:lnSpc>
                <a:spcPct val="150000"/>
              </a:lnSpc>
            </a:pPr>
            <a:r>
              <a:rPr lang="en-US" sz="2000" dirty="0">
                <a:latin typeface="PT Sans" panose="020B0503020203020204" pitchFamily="34" charset="0"/>
              </a:rPr>
              <a:t>Integrating intelligent camera assistance that guides individuals on how to capture high-quality </a:t>
            </a:r>
            <a:r>
              <a:rPr lang="en-US" sz="2000" dirty="0" err="1">
                <a:latin typeface="PT Sans" panose="020B0503020203020204" pitchFamily="34" charset="0"/>
              </a:rPr>
              <a:t>dermoscopic</a:t>
            </a:r>
            <a:r>
              <a:rPr lang="en-US" sz="2000" dirty="0">
                <a:latin typeface="PT Sans" panose="020B0503020203020204" pitchFamily="34" charset="0"/>
              </a:rPr>
              <a:t> images, reducing noise, improving clarity, and ensuring more accurate predictions during live scanning.</a:t>
            </a:r>
          </a:p>
        </p:txBody>
      </p:sp>
    </p:spTree>
    <p:extLst>
      <p:ext uri="{BB962C8B-B14F-4D97-AF65-F5344CB8AC3E}">
        <p14:creationId xmlns:p14="http://schemas.microsoft.com/office/powerpoint/2010/main" val="32191253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F6CF63-38C0-A0C4-6F18-41383EAD7222}"/>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12860CDB-DB69-DB45-9966-F2A3920AAE66}"/>
              </a:ext>
            </a:extLst>
          </p:cNvPr>
          <p:cNvSpPr txBox="1"/>
          <p:nvPr/>
        </p:nvSpPr>
        <p:spPr>
          <a:xfrm>
            <a:off x="568712" y="425459"/>
            <a:ext cx="7315200" cy="790601"/>
          </a:xfrm>
          <a:prstGeom prst="rect">
            <a:avLst/>
          </a:prstGeom>
          <a:noFill/>
        </p:spPr>
        <p:txBody>
          <a:bodyPr wrap="square">
            <a:spAutoFit/>
          </a:bodyPr>
          <a:lstStyle/>
          <a:p>
            <a:pPr marL="0" marR="0" lvl="0" indent="0" algn="l" defTabSz="914400" rtl="0" eaLnBrk="1" fontAlgn="auto" latinLnBrk="0" hangingPunct="1">
              <a:lnSpc>
                <a:spcPts val="5500"/>
              </a:lnSpc>
              <a:spcBef>
                <a:spcPts val="0"/>
              </a:spcBef>
              <a:spcAft>
                <a:spcPts val="0"/>
              </a:spcAft>
              <a:buClrTx/>
              <a:buSzTx/>
              <a:buFontTx/>
              <a:buNone/>
              <a:tabLst/>
              <a:defRPr/>
            </a:pPr>
            <a:r>
              <a:rPr lang="en-US" sz="4400" dirty="0">
                <a:solidFill>
                  <a:srgbClr val="2D4DF2"/>
                </a:solidFill>
                <a:latin typeface="Nunito Semi Bold" pitchFamily="34" charset="0"/>
              </a:rPr>
              <a:t>Bibliography</a:t>
            </a:r>
          </a:p>
        </p:txBody>
      </p:sp>
      <p:pic>
        <p:nvPicPr>
          <p:cNvPr id="9" name="Picture 8">
            <a:extLst>
              <a:ext uri="{FF2B5EF4-FFF2-40B4-BE49-F238E27FC236}">
                <a16:creationId xmlns:a16="http://schemas.microsoft.com/office/drawing/2014/main" id="{C80558F6-E1EB-E943-EFC6-A65483D24DA7}"/>
              </a:ext>
            </a:extLst>
          </p:cNvPr>
          <p:cNvPicPr>
            <a:picLocks noChangeAspect="1"/>
          </p:cNvPicPr>
          <p:nvPr/>
        </p:nvPicPr>
        <p:blipFill>
          <a:blip r:embed="rId3"/>
          <a:stretch>
            <a:fillRect/>
          </a:stretch>
        </p:blipFill>
        <p:spPr>
          <a:xfrm>
            <a:off x="12801673" y="7790249"/>
            <a:ext cx="1755992" cy="439351"/>
          </a:xfrm>
          <a:prstGeom prst="rect">
            <a:avLst/>
          </a:prstGeom>
        </p:spPr>
      </p:pic>
      <p:sp>
        <p:nvSpPr>
          <p:cNvPr id="3" name="TextBox 2">
            <a:extLst>
              <a:ext uri="{FF2B5EF4-FFF2-40B4-BE49-F238E27FC236}">
                <a16:creationId xmlns:a16="http://schemas.microsoft.com/office/drawing/2014/main" id="{1DFBE74C-FE05-2EA4-7931-8BAA93290447}"/>
              </a:ext>
            </a:extLst>
          </p:cNvPr>
          <p:cNvSpPr txBox="1"/>
          <p:nvPr/>
        </p:nvSpPr>
        <p:spPr>
          <a:xfrm>
            <a:off x="568712" y="1194335"/>
            <a:ext cx="12232961" cy="6186309"/>
          </a:xfrm>
          <a:prstGeom prst="rect">
            <a:avLst/>
          </a:prstGeom>
          <a:noFill/>
        </p:spPr>
        <p:txBody>
          <a:bodyPr wrap="square" rtlCol="0">
            <a:spAutoFit/>
          </a:bodyPr>
          <a:lstStyle/>
          <a:p>
            <a:pPr>
              <a:buNone/>
            </a:pPr>
            <a:r>
              <a:rPr lang="en-IN" dirty="0">
                <a:solidFill>
                  <a:srgbClr val="333333"/>
                </a:solidFill>
                <a:latin typeface="Times New Roman" panose="02020603050405020304" pitchFamily="18" charset="0"/>
              </a:rPr>
              <a:t>[1]. </a:t>
            </a:r>
            <a:r>
              <a:rPr lang="en-IN" dirty="0">
                <a:solidFill>
                  <a:srgbClr val="000000"/>
                </a:solidFill>
                <a:latin typeface="Times New Roman" panose="02020603050405020304" pitchFamily="18" charset="0"/>
              </a:rPr>
              <a:t>S. A. Arani, Yu Zhang, M. Tanvir Rahman &amp; Hui Yang. (2022). “</a:t>
            </a:r>
            <a:r>
              <a:rPr lang="en-IN" dirty="0" err="1">
                <a:solidFill>
                  <a:srgbClr val="000000"/>
                </a:solidFill>
                <a:latin typeface="Times New Roman" panose="02020603050405020304" pitchFamily="18" charset="0"/>
              </a:rPr>
              <a:t>Melanlysis</a:t>
            </a:r>
            <a:r>
              <a:rPr lang="en-IN" dirty="0">
                <a:solidFill>
                  <a:srgbClr val="000000"/>
                </a:solidFill>
                <a:latin typeface="Times New Roman" panose="02020603050405020304" pitchFamily="18" charset="0"/>
              </a:rPr>
              <a:t>: A Mobile Deep Learning Approach for Early Detection of Skin Cancer,” </a:t>
            </a:r>
            <a:r>
              <a:rPr lang="en-IN" i="1" dirty="0">
                <a:solidFill>
                  <a:srgbClr val="000000"/>
                </a:solidFill>
                <a:latin typeface="TimesNewRomanPS-ItalicMT"/>
              </a:rPr>
              <a:t>Computers in Biology and Medicine</a:t>
            </a:r>
            <a:r>
              <a:rPr lang="en-IN" dirty="0">
                <a:solidFill>
                  <a:srgbClr val="000000"/>
                </a:solidFill>
                <a:latin typeface="Times New Roman" panose="02020603050405020304" pitchFamily="18" charset="0"/>
              </a:rPr>
              <a:t>, vol. 145, 105446, pp. 1–9. Elsevier. </a:t>
            </a:r>
            <a:endParaRPr lang="en-IN" dirty="0"/>
          </a:p>
          <a:p>
            <a:pPr>
              <a:buNone/>
            </a:pPr>
            <a:r>
              <a:rPr lang="en-IN" dirty="0">
                <a:solidFill>
                  <a:srgbClr val="333333"/>
                </a:solidFill>
                <a:latin typeface="Times New Roman" panose="02020603050405020304" pitchFamily="18" charset="0"/>
              </a:rPr>
              <a:t>[2]. </a:t>
            </a:r>
            <a:r>
              <a:rPr lang="en-IN" dirty="0">
                <a:solidFill>
                  <a:srgbClr val="000000"/>
                </a:solidFill>
                <a:latin typeface="Times New Roman" panose="02020603050405020304" pitchFamily="18" charset="0"/>
              </a:rPr>
              <a:t>Mateen, M., Yasin, A., Kanwal, N., &amp; </a:t>
            </a:r>
            <a:r>
              <a:rPr lang="en-IN" dirty="0" err="1">
                <a:solidFill>
                  <a:srgbClr val="000000"/>
                </a:solidFill>
                <a:latin typeface="Times New Roman" panose="02020603050405020304" pitchFamily="18" charset="0"/>
              </a:rPr>
              <a:t>Ganaie</a:t>
            </a:r>
            <a:r>
              <a:rPr lang="en-IN" dirty="0">
                <a:solidFill>
                  <a:srgbClr val="000000"/>
                </a:solidFill>
                <a:latin typeface="Times New Roman" panose="02020603050405020304" pitchFamily="18" charset="0"/>
              </a:rPr>
              <a:t>, M. A. (2024). “Hybrid Deep Learning Framework for Melanoma Diagnosis Using </a:t>
            </a:r>
            <a:r>
              <a:rPr lang="en-IN" dirty="0" err="1">
                <a:solidFill>
                  <a:srgbClr val="000000"/>
                </a:solidFill>
                <a:latin typeface="Times New Roman" panose="02020603050405020304" pitchFamily="18" charset="0"/>
              </a:rPr>
              <a:t>Dermoscopic</a:t>
            </a:r>
            <a:r>
              <a:rPr lang="en-IN" dirty="0">
                <a:solidFill>
                  <a:srgbClr val="000000"/>
                </a:solidFill>
                <a:latin typeface="Times New Roman" panose="02020603050405020304" pitchFamily="18" charset="0"/>
              </a:rPr>
              <a:t> Medical Images,” </a:t>
            </a:r>
            <a:r>
              <a:rPr lang="en-IN" i="1" dirty="0">
                <a:solidFill>
                  <a:srgbClr val="000000"/>
                </a:solidFill>
                <a:latin typeface="TimesNewRomanPS-ItalicMT"/>
              </a:rPr>
              <a:t>Diagnostics</a:t>
            </a:r>
            <a:r>
              <a:rPr lang="en-IN" dirty="0">
                <a:solidFill>
                  <a:srgbClr val="000000"/>
                </a:solidFill>
                <a:latin typeface="Times New Roman" panose="02020603050405020304" pitchFamily="18" charset="0"/>
              </a:rPr>
              <a:t>, vol. 14, no. 2242, pp. 1–21. MDPI. </a:t>
            </a:r>
            <a:endParaRPr lang="en-IN" dirty="0"/>
          </a:p>
          <a:p>
            <a:pPr>
              <a:buNone/>
            </a:pPr>
            <a:r>
              <a:rPr lang="en-IN" dirty="0">
                <a:solidFill>
                  <a:srgbClr val="333333"/>
                </a:solidFill>
                <a:latin typeface="Times New Roman" panose="02020603050405020304" pitchFamily="18" charset="0"/>
              </a:rPr>
              <a:t>[3]. </a:t>
            </a:r>
            <a:r>
              <a:rPr lang="en-IN" dirty="0" err="1">
                <a:solidFill>
                  <a:srgbClr val="000000"/>
                </a:solidFill>
                <a:latin typeface="Times New Roman" panose="02020603050405020304" pitchFamily="18" charset="0"/>
              </a:rPr>
              <a:t>Olusoji</a:t>
            </a:r>
            <a:r>
              <a:rPr lang="en-IN" dirty="0">
                <a:solidFill>
                  <a:srgbClr val="000000"/>
                </a:solidFill>
                <a:latin typeface="Times New Roman" panose="02020603050405020304" pitchFamily="18" charset="0"/>
              </a:rPr>
              <a:t> Akinrinade, </a:t>
            </a:r>
            <a:r>
              <a:rPr lang="en-IN" dirty="0" err="1">
                <a:solidFill>
                  <a:srgbClr val="000000"/>
                </a:solidFill>
                <a:latin typeface="Times New Roman" panose="02020603050405020304" pitchFamily="18" charset="0"/>
              </a:rPr>
              <a:t>Chunglin</a:t>
            </a:r>
            <a:r>
              <a:rPr lang="en-IN" dirty="0">
                <a:solidFill>
                  <a:srgbClr val="000000"/>
                </a:solidFill>
                <a:latin typeface="Times New Roman" panose="02020603050405020304" pitchFamily="18" charset="0"/>
              </a:rPr>
              <a:t> Du . (2024). “Skin Cancer Detection Using Deep Machine Learning Techniques,” </a:t>
            </a:r>
            <a:r>
              <a:rPr lang="en-IN" i="1" dirty="0">
                <a:solidFill>
                  <a:srgbClr val="000000"/>
                </a:solidFill>
                <a:latin typeface="TimesNewRomanPS-ItalicMT"/>
              </a:rPr>
              <a:t>Biomedical Signal Processing and Control</a:t>
            </a:r>
            <a:r>
              <a:rPr lang="en-IN" dirty="0">
                <a:solidFill>
                  <a:srgbClr val="000000"/>
                </a:solidFill>
                <a:latin typeface="Times New Roman" panose="02020603050405020304" pitchFamily="18" charset="0"/>
              </a:rPr>
              <a:t>, vol. 91, pp. 1–12. ScienceDirect. </a:t>
            </a:r>
            <a:endParaRPr lang="en-IN" dirty="0"/>
          </a:p>
          <a:p>
            <a:pPr>
              <a:buNone/>
            </a:pPr>
            <a:r>
              <a:rPr lang="en-IN" dirty="0">
                <a:solidFill>
                  <a:srgbClr val="333333"/>
                </a:solidFill>
                <a:latin typeface="Times New Roman" panose="02020603050405020304" pitchFamily="18" charset="0"/>
              </a:rPr>
              <a:t>[4]. </a:t>
            </a:r>
            <a:r>
              <a:rPr lang="en-IN" dirty="0" err="1">
                <a:solidFill>
                  <a:srgbClr val="000000"/>
                </a:solidFill>
                <a:latin typeface="Times New Roman" panose="02020603050405020304" pitchFamily="18" charset="0"/>
              </a:rPr>
              <a:t>Dr.Irala</a:t>
            </a:r>
            <a:r>
              <a:rPr lang="en-IN" dirty="0">
                <a:solidFill>
                  <a:srgbClr val="000000"/>
                </a:solidFill>
                <a:latin typeface="Times New Roman" panose="02020603050405020304" pitchFamily="18" charset="0"/>
              </a:rPr>
              <a:t> Suneetha. (2024). “Hybrid Deep Learning Model for Skin Cancer Classification,” </a:t>
            </a:r>
            <a:r>
              <a:rPr lang="en-IN" i="1" dirty="0">
                <a:solidFill>
                  <a:srgbClr val="000000"/>
                </a:solidFill>
                <a:latin typeface="TimesNewRomanPS-ItalicMT"/>
              </a:rPr>
              <a:t>E3S Web of Conferences – ICRERA 2024</a:t>
            </a:r>
            <a:r>
              <a:rPr lang="en-IN" dirty="0">
                <a:solidFill>
                  <a:srgbClr val="000000"/>
                </a:solidFill>
                <a:latin typeface="Times New Roman" panose="02020603050405020304" pitchFamily="18" charset="0"/>
              </a:rPr>
              <a:t>, vol. 441, 09010, pp. 1–6. EDP Sciences. </a:t>
            </a:r>
            <a:endParaRPr lang="en-IN" dirty="0"/>
          </a:p>
          <a:p>
            <a:pPr>
              <a:buNone/>
            </a:pPr>
            <a:r>
              <a:rPr lang="en-IN" dirty="0">
                <a:solidFill>
                  <a:srgbClr val="333333"/>
                </a:solidFill>
                <a:latin typeface="Times New Roman" panose="02020603050405020304" pitchFamily="18" charset="0"/>
              </a:rPr>
              <a:t>[5]. </a:t>
            </a:r>
            <a:r>
              <a:rPr lang="en-IN" dirty="0">
                <a:solidFill>
                  <a:srgbClr val="000000"/>
                </a:solidFill>
                <a:latin typeface="Times New Roman" panose="02020603050405020304" pitchFamily="18" charset="0"/>
              </a:rPr>
              <a:t>Peng Zhang, Divya Chaudhary. (2024). “Hybrid Deep Learning Framework for Enhanced Melanoma Detection,” </a:t>
            </a:r>
            <a:r>
              <a:rPr lang="en-IN" i="1" dirty="0" err="1">
                <a:solidFill>
                  <a:srgbClr val="000000"/>
                </a:solidFill>
                <a:latin typeface="TimesNewRomanPS-ItalicMT"/>
              </a:rPr>
              <a:t>arXiv</a:t>
            </a:r>
            <a:r>
              <a:rPr lang="en-IN" i="1" dirty="0">
                <a:solidFill>
                  <a:srgbClr val="000000"/>
                </a:solidFill>
                <a:latin typeface="TimesNewRomanPS-ItalicMT"/>
              </a:rPr>
              <a:t> preprint</a:t>
            </a:r>
            <a:r>
              <a:rPr lang="en-IN" dirty="0">
                <a:solidFill>
                  <a:srgbClr val="000000"/>
                </a:solidFill>
                <a:latin typeface="Times New Roman" panose="02020603050405020304" pitchFamily="18" charset="0"/>
              </a:rPr>
              <a:t>, arXiv:2408.00772. </a:t>
            </a:r>
            <a:endParaRPr lang="en-IN" dirty="0"/>
          </a:p>
          <a:p>
            <a:pPr>
              <a:buNone/>
            </a:pPr>
            <a:r>
              <a:rPr lang="en-IN" dirty="0">
                <a:solidFill>
                  <a:srgbClr val="333333"/>
                </a:solidFill>
                <a:latin typeface="Times New Roman" panose="02020603050405020304" pitchFamily="18" charset="0"/>
              </a:rPr>
              <a:t>[6]. </a:t>
            </a:r>
            <a:r>
              <a:rPr lang="en-IN" dirty="0" err="1">
                <a:solidFill>
                  <a:srgbClr val="000000"/>
                </a:solidFill>
                <a:latin typeface="Times New Roman" panose="02020603050405020304" pitchFamily="18" charset="0"/>
              </a:rPr>
              <a:t>Kreouzi</a:t>
            </a:r>
            <a:r>
              <a:rPr lang="en-IN" dirty="0">
                <a:solidFill>
                  <a:srgbClr val="000000"/>
                </a:solidFill>
                <a:latin typeface="Times New Roman" panose="02020603050405020304" pitchFamily="18" charset="0"/>
              </a:rPr>
              <a:t>, I., Papageorgiou, E., </a:t>
            </a:r>
            <a:r>
              <a:rPr lang="en-IN" dirty="0" err="1">
                <a:solidFill>
                  <a:srgbClr val="000000"/>
                </a:solidFill>
                <a:latin typeface="Times New Roman" panose="02020603050405020304" pitchFamily="18" charset="0"/>
              </a:rPr>
              <a:t>Skourletopoulos</a:t>
            </a:r>
            <a:r>
              <a:rPr lang="en-IN" dirty="0">
                <a:solidFill>
                  <a:srgbClr val="000000"/>
                </a:solidFill>
                <a:latin typeface="Times New Roman" panose="02020603050405020304" pitchFamily="18" charset="0"/>
              </a:rPr>
              <a:t>, G., &amp; </a:t>
            </a:r>
            <a:r>
              <a:rPr lang="en-IN" dirty="0" err="1">
                <a:solidFill>
                  <a:srgbClr val="000000"/>
                </a:solidFill>
                <a:latin typeface="Times New Roman" panose="02020603050405020304" pitchFamily="18" charset="0"/>
              </a:rPr>
              <a:t>Vlahavas</a:t>
            </a:r>
            <a:r>
              <a:rPr lang="en-IN" dirty="0">
                <a:solidFill>
                  <a:srgbClr val="000000"/>
                </a:solidFill>
                <a:latin typeface="Times New Roman" panose="02020603050405020304" pitchFamily="18" charset="0"/>
              </a:rPr>
              <a:t>, I. (2025). “Deep Learning for Melanoma Detection: A Deep Learning Approach to Differentiating Malignant Melanoma from Benign Melanocytic Nevi,” </a:t>
            </a:r>
            <a:r>
              <a:rPr lang="en-IN" i="1" dirty="0">
                <a:solidFill>
                  <a:srgbClr val="000000"/>
                </a:solidFill>
                <a:latin typeface="TimesNewRomanPS-ItalicMT"/>
              </a:rPr>
              <a:t>Cancers</a:t>
            </a:r>
            <a:r>
              <a:rPr lang="en-IN" dirty="0">
                <a:solidFill>
                  <a:srgbClr val="000000"/>
                </a:solidFill>
                <a:latin typeface="Times New Roman" panose="02020603050405020304" pitchFamily="18" charset="0"/>
              </a:rPr>
              <a:t>, </a:t>
            </a:r>
            <a:endParaRPr lang="en-IN" dirty="0"/>
          </a:p>
          <a:p>
            <a:pPr>
              <a:buNone/>
            </a:pPr>
            <a:r>
              <a:rPr lang="en-IN" dirty="0">
                <a:solidFill>
                  <a:srgbClr val="000000"/>
                </a:solidFill>
                <a:latin typeface="Times New Roman" panose="02020603050405020304" pitchFamily="18" charset="0"/>
              </a:rPr>
              <a:t>vol. 17, no. 28, pp. 1–22. MDPI. </a:t>
            </a:r>
            <a:endParaRPr lang="en-IN" dirty="0"/>
          </a:p>
          <a:p>
            <a:pPr>
              <a:buNone/>
            </a:pPr>
            <a:r>
              <a:rPr lang="en-IN" dirty="0">
                <a:solidFill>
                  <a:srgbClr val="333333"/>
                </a:solidFill>
                <a:latin typeface="Times New Roman" panose="02020603050405020304" pitchFamily="18" charset="0"/>
              </a:rPr>
              <a:t>[7]. </a:t>
            </a:r>
            <a:r>
              <a:rPr lang="en-IN" dirty="0">
                <a:solidFill>
                  <a:srgbClr val="000000"/>
                </a:solidFill>
                <a:latin typeface="Times New Roman" panose="02020603050405020304" pitchFamily="18" charset="0"/>
              </a:rPr>
              <a:t>Ghadah </a:t>
            </a:r>
            <a:r>
              <a:rPr lang="en-IN" dirty="0" err="1">
                <a:solidFill>
                  <a:srgbClr val="000000"/>
                </a:solidFill>
                <a:latin typeface="Times New Roman" panose="02020603050405020304" pitchFamily="18" charset="0"/>
              </a:rPr>
              <a:t>Alwakid</a:t>
            </a:r>
            <a:r>
              <a:rPr lang="en-IN" dirty="0">
                <a:solidFill>
                  <a:srgbClr val="000000"/>
                </a:solidFill>
                <a:latin typeface="Times New Roman" panose="02020603050405020304" pitchFamily="18" charset="0"/>
              </a:rPr>
              <a:t> , Walaa Gouda. (2022). “Melanoma Detection Using Deep Learning-Based Classifications,”</a:t>
            </a:r>
            <a:r>
              <a:rPr lang="en-IN" i="1" dirty="0" err="1">
                <a:solidFill>
                  <a:srgbClr val="000000"/>
                </a:solidFill>
                <a:latin typeface="TimesNewRomanPS-ItalicMT"/>
              </a:rPr>
              <a:t>Healthcare</a:t>
            </a:r>
            <a:r>
              <a:rPr lang="en-IN" dirty="0" err="1">
                <a:solidFill>
                  <a:srgbClr val="000000"/>
                </a:solidFill>
                <a:latin typeface="Times New Roman" panose="02020603050405020304" pitchFamily="18" charset="0"/>
              </a:rPr>
              <a:t>,vol</a:t>
            </a:r>
            <a:r>
              <a:rPr lang="en-IN" dirty="0">
                <a:solidFill>
                  <a:srgbClr val="000000"/>
                </a:solidFill>
                <a:latin typeface="Times New Roman" panose="02020603050405020304" pitchFamily="18" charset="0"/>
              </a:rPr>
              <a:t>. 10, no. 2481, pp. 1–18. MDPI. </a:t>
            </a:r>
            <a:endParaRPr lang="en-IN" dirty="0"/>
          </a:p>
          <a:p>
            <a:pPr>
              <a:buNone/>
            </a:pPr>
            <a:r>
              <a:rPr lang="en-IN" dirty="0">
                <a:solidFill>
                  <a:srgbClr val="333333"/>
                </a:solidFill>
                <a:latin typeface="Times New Roman" panose="02020603050405020304" pitchFamily="18" charset="0"/>
              </a:rPr>
              <a:t>[8]. </a:t>
            </a:r>
            <a:r>
              <a:rPr lang="en-IN" dirty="0">
                <a:solidFill>
                  <a:srgbClr val="000000"/>
                </a:solidFill>
                <a:latin typeface="Times New Roman" panose="02020603050405020304" pitchFamily="18" charset="0"/>
              </a:rPr>
              <a:t>S </a:t>
            </a:r>
            <a:r>
              <a:rPr lang="en-IN" dirty="0" err="1">
                <a:solidFill>
                  <a:srgbClr val="000000"/>
                </a:solidFill>
                <a:latin typeface="Times New Roman" panose="02020603050405020304" pitchFamily="18" charset="0"/>
              </a:rPr>
              <a:t>Devaraneni</a:t>
            </a:r>
            <a:r>
              <a:rPr lang="en-IN" dirty="0">
                <a:solidFill>
                  <a:srgbClr val="000000"/>
                </a:solidFill>
                <a:latin typeface="Times New Roman" panose="02020603050405020304" pitchFamily="18" charset="0"/>
              </a:rPr>
              <a:t>,(2023). “Melanoma Detection Based on Deep Learning Networks,” </a:t>
            </a:r>
            <a:r>
              <a:rPr lang="en-IN" i="1" dirty="0">
                <a:solidFill>
                  <a:srgbClr val="000000"/>
                </a:solidFill>
                <a:latin typeface="TimesNewRomanPS-ItalicMT"/>
              </a:rPr>
              <a:t>Master’s Thesis</a:t>
            </a:r>
            <a:r>
              <a:rPr lang="en-IN" dirty="0">
                <a:solidFill>
                  <a:srgbClr val="000000"/>
                </a:solidFill>
                <a:latin typeface="Times New Roman" panose="02020603050405020304" pitchFamily="18" charset="0"/>
              </a:rPr>
              <a:t>, California State University, San Bernardino. ProQuest.. </a:t>
            </a:r>
            <a:endParaRPr lang="en-IN" dirty="0"/>
          </a:p>
          <a:p>
            <a:pPr>
              <a:buNone/>
            </a:pPr>
            <a:r>
              <a:rPr lang="en-IN" dirty="0">
                <a:solidFill>
                  <a:srgbClr val="333333"/>
                </a:solidFill>
                <a:latin typeface="Times New Roman" panose="02020603050405020304" pitchFamily="18" charset="0"/>
              </a:rPr>
              <a:t>[9]. </a:t>
            </a:r>
            <a:r>
              <a:rPr lang="en-IN" dirty="0">
                <a:solidFill>
                  <a:srgbClr val="000000"/>
                </a:solidFill>
                <a:latin typeface="Times New Roman" panose="02020603050405020304" pitchFamily="18" charset="0"/>
              </a:rPr>
              <a:t>Devika Moturi, R K Surapaneni, and V S G </a:t>
            </a:r>
            <a:r>
              <a:rPr lang="en-IN" dirty="0" err="1">
                <a:solidFill>
                  <a:srgbClr val="000000"/>
                </a:solidFill>
                <a:latin typeface="Times New Roman" panose="02020603050405020304" pitchFamily="18" charset="0"/>
              </a:rPr>
              <a:t>Avanigadda</a:t>
            </a:r>
            <a:r>
              <a:rPr lang="en-IN" dirty="0">
                <a:solidFill>
                  <a:srgbClr val="000000"/>
                </a:solidFill>
                <a:latin typeface="Times New Roman" panose="02020603050405020304" pitchFamily="18" charset="0"/>
              </a:rPr>
              <a:t> (2024), “Developing an Efficient Method for Melanoma Detection Using CNN Techniques,” </a:t>
            </a:r>
            <a:r>
              <a:rPr lang="en-IN" i="1" dirty="0">
                <a:solidFill>
                  <a:srgbClr val="000000"/>
                </a:solidFill>
                <a:latin typeface="TimesNewRomanPS-ItalicMT"/>
              </a:rPr>
              <a:t>Journal of the Egyptian National Cancer Institute</a:t>
            </a:r>
            <a:r>
              <a:rPr lang="en-IN" dirty="0">
                <a:solidFill>
                  <a:srgbClr val="000000"/>
                </a:solidFill>
                <a:latin typeface="Times New Roman" panose="02020603050405020304" pitchFamily="18" charset="0"/>
              </a:rPr>
              <a:t>, vol. 36, no. 6, 2024. SpringerLink+1. </a:t>
            </a:r>
            <a:endParaRPr lang="en-IN" dirty="0"/>
          </a:p>
          <a:p>
            <a:pPr>
              <a:buNone/>
            </a:pPr>
            <a:r>
              <a:rPr lang="en-IN" dirty="0">
                <a:solidFill>
                  <a:srgbClr val="333333"/>
                </a:solidFill>
                <a:latin typeface="Times New Roman" panose="02020603050405020304" pitchFamily="18" charset="0"/>
              </a:rPr>
              <a:t>[10]. </a:t>
            </a:r>
            <a:r>
              <a:rPr lang="en-IN" dirty="0">
                <a:solidFill>
                  <a:srgbClr val="000000"/>
                </a:solidFill>
                <a:latin typeface="Times New Roman" panose="02020603050405020304" pitchFamily="18" charset="0"/>
              </a:rPr>
              <a:t>Vikas Khullar, Prabhjot Kaur, Shubham </a:t>
            </a:r>
            <a:r>
              <a:rPr lang="en-IN" dirty="0" err="1">
                <a:solidFill>
                  <a:srgbClr val="000000"/>
                </a:solidFill>
                <a:latin typeface="Times New Roman" panose="02020603050405020304" pitchFamily="18" charset="0"/>
              </a:rPr>
              <a:t>Gargrish</a:t>
            </a:r>
            <a:r>
              <a:rPr lang="en-IN" dirty="0">
                <a:solidFill>
                  <a:srgbClr val="000000"/>
                </a:solidFill>
                <a:latin typeface="Times New Roman" panose="02020603050405020304" pitchFamily="18" charset="0"/>
              </a:rPr>
              <a:t>, Anand Muni Mishra, </a:t>
            </a:r>
            <a:r>
              <a:rPr lang="en-IN" dirty="0" err="1">
                <a:solidFill>
                  <a:srgbClr val="000000"/>
                </a:solidFill>
                <a:latin typeface="Times New Roman" panose="02020603050405020304" pitchFamily="18" charset="0"/>
              </a:rPr>
              <a:t>Prabhishek</a:t>
            </a:r>
            <a:r>
              <a:rPr lang="en-IN" dirty="0">
                <a:solidFill>
                  <a:srgbClr val="000000"/>
                </a:solidFill>
                <a:latin typeface="Times New Roman" panose="02020603050405020304" pitchFamily="18" charset="0"/>
              </a:rPr>
              <a:t> Singh and Indrajeet Gupta (2025), “Minimal Sourced and Lightweight Federated Transfer Learning Models for Skin Cancer Detection,” </a:t>
            </a:r>
            <a:endParaRPr lang="en-IN" dirty="0"/>
          </a:p>
          <a:p>
            <a:pPr>
              <a:buNone/>
            </a:pPr>
            <a:r>
              <a:rPr lang="en-IN" i="1" dirty="0">
                <a:solidFill>
                  <a:srgbClr val="000000"/>
                </a:solidFill>
                <a:latin typeface="TimesNewRomanPS-ItalicMT"/>
              </a:rPr>
              <a:t>Scientific Reports</a:t>
            </a:r>
            <a:r>
              <a:rPr lang="en-IN" dirty="0">
                <a:solidFill>
                  <a:srgbClr val="000000"/>
                </a:solidFill>
                <a:latin typeface="Times New Roman" panose="02020603050405020304" pitchFamily="18" charset="0"/>
              </a:rPr>
              <a:t>, vol. 14, no. 1, 2024, article 82402. Nature+1.</a:t>
            </a:r>
            <a:endParaRPr lang="en-IN" dirty="0"/>
          </a:p>
        </p:txBody>
      </p:sp>
    </p:spTree>
    <p:extLst>
      <p:ext uri="{BB962C8B-B14F-4D97-AF65-F5344CB8AC3E}">
        <p14:creationId xmlns:p14="http://schemas.microsoft.com/office/powerpoint/2010/main" val="42687091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5781A-7175-D31E-7192-C22305FE8A8A}"/>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BB0A0EC0-7B8C-613C-90F2-CCFA1A58099D}"/>
              </a:ext>
            </a:extLst>
          </p:cNvPr>
          <p:cNvSpPr txBox="1"/>
          <p:nvPr/>
        </p:nvSpPr>
        <p:spPr>
          <a:xfrm>
            <a:off x="568712" y="425459"/>
            <a:ext cx="7315200" cy="790601"/>
          </a:xfrm>
          <a:prstGeom prst="rect">
            <a:avLst/>
          </a:prstGeom>
          <a:noFill/>
        </p:spPr>
        <p:txBody>
          <a:bodyPr wrap="square">
            <a:spAutoFit/>
          </a:bodyPr>
          <a:lstStyle/>
          <a:p>
            <a:pPr marL="0" marR="0" lvl="0" indent="0" algn="l" defTabSz="914400" rtl="0" eaLnBrk="1" fontAlgn="auto" latinLnBrk="0" hangingPunct="1">
              <a:lnSpc>
                <a:spcPts val="5500"/>
              </a:lnSpc>
              <a:spcBef>
                <a:spcPts val="0"/>
              </a:spcBef>
              <a:spcAft>
                <a:spcPts val="0"/>
              </a:spcAft>
              <a:buClrTx/>
              <a:buSzTx/>
              <a:buFontTx/>
              <a:buNone/>
              <a:tabLst/>
              <a:defRPr/>
            </a:pPr>
            <a:r>
              <a:rPr lang="en-US" sz="4400" dirty="0">
                <a:solidFill>
                  <a:srgbClr val="2D4DF2"/>
                </a:solidFill>
                <a:latin typeface="Nunito Semi Bold" pitchFamily="34" charset="0"/>
              </a:rPr>
              <a:t>Bibliography</a:t>
            </a:r>
          </a:p>
        </p:txBody>
      </p:sp>
      <p:pic>
        <p:nvPicPr>
          <p:cNvPr id="9" name="Picture 8">
            <a:extLst>
              <a:ext uri="{FF2B5EF4-FFF2-40B4-BE49-F238E27FC236}">
                <a16:creationId xmlns:a16="http://schemas.microsoft.com/office/drawing/2014/main" id="{14DDC76F-5646-9322-03BC-81FDB99D16B2}"/>
              </a:ext>
            </a:extLst>
          </p:cNvPr>
          <p:cNvPicPr>
            <a:picLocks noChangeAspect="1"/>
          </p:cNvPicPr>
          <p:nvPr/>
        </p:nvPicPr>
        <p:blipFill>
          <a:blip r:embed="rId3"/>
          <a:stretch>
            <a:fillRect/>
          </a:stretch>
        </p:blipFill>
        <p:spPr>
          <a:xfrm>
            <a:off x="12801673" y="7790249"/>
            <a:ext cx="1755992" cy="439351"/>
          </a:xfrm>
          <a:prstGeom prst="rect">
            <a:avLst/>
          </a:prstGeom>
        </p:spPr>
      </p:pic>
      <p:sp>
        <p:nvSpPr>
          <p:cNvPr id="2" name="TextBox 1">
            <a:extLst>
              <a:ext uri="{FF2B5EF4-FFF2-40B4-BE49-F238E27FC236}">
                <a16:creationId xmlns:a16="http://schemas.microsoft.com/office/drawing/2014/main" id="{912FCDFC-6681-5376-0E79-E2488853B1FC}"/>
              </a:ext>
            </a:extLst>
          </p:cNvPr>
          <p:cNvSpPr txBox="1"/>
          <p:nvPr/>
        </p:nvSpPr>
        <p:spPr>
          <a:xfrm>
            <a:off x="568712" y="1216060"/>
            <a:ext cx="12065693" cy="6186309"/>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[11]. Górecki, S., </a:t>
            </a:r>
            <a:r>
              <a:rPr lang="en-IN" dirty="0" err="1">
                <a:latin typeface="Times New Roman" panose="02020603050405020304" pitchFamily="18" charset="0"/>
                <a:cs typeface="Times New Roman" panose="02020603050405020304" pitchFamily="18" charset="0"/>
              </a:rPr>
              <a:t>Duszczyk</a:t>
            </a:r>
            <a:r>
              <a:rPr lang="en-IN" dirty="0">
                <a:latin typeface="Times New Roman" panose="02020603050405020304" pitchFamily="18" charset="0"/>
                <a:cs typeface="Times New Roman" panose="02020603050405020304" pitchFamily="18" charset="0"/>
              </a:rPr>
              <a:t>, W., </a:t>
            </a:r>
            <a:r>
              <a:rPr lang="en-IN" dirty="0" err="1">
                <a:latin typeface="Times New Roman" panose="02020603050405020304" pitchFamily="18" charset="0"/>
                <a:cs typeface="Times New Roman" panose="02020603050405020304" pitchFamily="18" charset="0"/>
              </a:rPr>
              <a:t>Huda,Faryna.A</a:t>
            </a:r>
            <a:r>
              <a:rPr lang="en-IN" dirty="0">
                <a:latin typeface="Times New Roman" panose="02020603050405020304" pitchFamily="18" charset="0"/>
                <a:cs typeface="Times New Roman" panose="02020603050405020304" pitchFamily="18" charset="0"/>
              </a:rPr>
              <a:t>.&amp; </a:t>
            </a:r>
            <a:r>
              <a:rPr lang="en-IN" dirty="0" err="1">
                <a:latin typeface="Times New Roman" panose="02020603050405020304" pitchFamily="18" charset="0"/>
                <a:cs typeface="Times New Roman" panose="02020603050405020304" pitchFamily="18" charset="0"/>
              </a:rPr>
              <a:t>Tatka</a:t>
            </a:r>
            <a:r>
              <a:rPr lang="en-IN" dirty="0">
                <a:latin typeface="Times New Roman" panose="02020603050405020304" pitchFamily="18" charset="0"/>
                <a:cs typeface="Times New Roman" panose="02020603050405020304" pitchFamily="18" charset="0"/>
              </a:rPr>
              <a:t>, A., “Web-based Melanoma Detection System Using Convolutional Neural Networks and Advanced Image Processing,” Proceedings of the 7</a:t>
            </a:r>
            <a:r>
              <a:rPr lang="en-IN" baseline="30000" dirty="0">
                <a:latin typeface="Times New Roman" panose="02020603050405020304" pitchFamily="18" charset="0"/>
                <a:cs typeface="Times New Roman" panose="02020603050405020304" pitchFamily="18" charset="0"/>
              </a:rPr>
              <a:t>th</a:t>
            </a:r>
            <a:r>
              <a:rPr lang="en-IN" dirty="0">
                <a:latin typeface="Times New Roman" panose="02020603050405020304" pitchFamily="18" charset="0"/>
                <a:cs typeface="Times New Roman" panose="02020603050405020304" pitchFamily="18" charset="0"/>
              </a:rPr>
              <a:t> International Conference on Informatics &amp; Data-Driven Medicine (IDDM’24), Birmingham, UK, 2024. CEUR-WS+1.</a:t>
            </a:r>
          </a:p>
          <a:p>
            <a:r>
              <a:rPr lang="en-IN" dirty="0">
                <a:latin typeface="Times New Roman" panose="02020603050405020304" pitchFamily="18" charset="0"/>
                <a:cs typeface="Times New Roman" panose="02020603050405020304" pitchFamily="18" charset="0"/>
              </a:rPr>
              <a:t> [12]. N J F Jaber, A Akbas (2025), “Diagnosis and Prognosis of Melanoma from </a:t>
            </a:r>
            <a:r>
              <a:rPr lang="en-IN" dirty="0" err="1">
                <a:latin typeface="Times New Roman" panose="02020603050405020304" pitchFamily="18" charset="0"/>
                <a:cs typeface="Times New Roman" panose="02020603050405020304" pitchFamily="18" charset="0"/>
              </a:rPr>
              <a:t>Dermoscopy</a:t>
            </a:r>
            <a:r>
              <a:rPr lang="en-IN" dirty="0">
                <a:latin typeface="Times New Roman" panose="02020603050405020304" pitchFamily="18" charset="0"/>
                <a:cs typeface="Times New Roman" panose="02020603050405020304" pitchFamily="18" charset="0"/>
              </a:rPr>
              <a:t> Images Using Machine Learning and Deep Learning: A Systematic Literature Review,” BMC Cancer, vol. 24, no. 1, 2024, article 13423. BioMed Central+1. </a:t>
            </a:r>
          </a:p>
          <a:p>
            <a:r>
              <a:rPr lang="en-IN" dirty="0">
                <a:latin typeface="Times New Roman" panose="02020603050405020304" pitchFamily="18" charset="0"/>
                <a:cs typeface="Times New Roman" panose="02020603050405020304" pitchFamily="18" charset="0"/>
              </a:rPr>
              <a:t>[13]. Faisal, M. T., &amp; Akbas, M. I., “Melanoma Skin Cancer Detection Based on Deep Learning Methods and Binary Harris Hawk Optimization,” </a:t>
            </a:r>
            <a:r>
              <a:rPr lang="en-IN" dirty="0" err="1">
                <a:latin typeface="Times New Roman" panose="02020603050405020304" pitchFamily="18" charset="0"/>
                <a:cs typeface="Times New Roman" panose="02020603050405020304" pitchFamily="18" charset="0"/>
              </a:rPr>
              <a:t>BiomedInformatics</a:t>
            </a:r>
            <a:r>
              <a:rPr lang="en-IN" dirty="0">
                <a:latin typeface="Times New Roman" panose="02020603050405020304" pitchFamily="18" charset="0"/>
                <a:cs typeface="Times New Roman" panose="02020603050405020304" pitchFamily="18" charset="0"/>
              </a:rPr>
              <a:t>, vol. 4, no. 1, 2024, pp. 121–135. MDPI+1. </a:t>
            </a:r>
          </a:p>
          <a:p>
            <a:r>
              <a:rPr lang="en-IN" dirty="0">
                <a:latin typeface="Times New Roman" panose="02020603050405020304" pitchFamily="18" charset="0"/>
                <a:cs typeface="Times New Roman" panose="02020603050405020304" pitchFamily="18" charset="0"/>
              </a:rPr>
              <a:t>[14]. El-Khatib, M., Rizwan, M., “Melanoma Skin Cancer Classification Using Deep Convolutional Neural Networks,” Diagnostics, vol. 13, no. 19, 2023, article 1911. MDPI+1. </a:t>
            </a:r>
          </a:p>
          <a:p>
            <a:r>
              <a:rPr lang="en-IN" dirty="0">
                <a:latin typeface="Times New Roman" panose="02020603050405020304" pitchFamily="18" charset="0"/>
                <a:cs typeface="Times New Roman" panose="02020603050405020304" pitchFamily="18" charset="0"/>
              </a:rPr>
              <a:t>[15]. Jaya, R. V., “Skin Cancer Detection Using Convolutional Neural Networks and Classification Techniques,” Journal of Computing and Communication (JOCC), vol. 3, no. 1, 2023, pp. 22–32. JOCC+1. [16]. Q Zou, J Cheng, and Z Liang (2023), “Automatic Diagnosis of Melanoma Based on </a:t>
            </a:r>
            <a:r>
              <a:rPr lang="en-IN" dirty="0" err="1">
                <a:latin typeface="Times New Roman" panose="02020603050405020304" pitchFamily="18" charset="0"/>
                <a:cs typeface="Times New Roman" panose="02020603050405020304" pitchFamily="18" charset="0"/>
              </a:rPr>
              <a:t>EfficientNet</a:t>
            </a:r>
            <a:r>
              <a:rPr lang="en-IN" dirty="0">
                <a:latin typeface="Times New Roman" panose="02020603050405020304" pitchFamily="18" charset="0"/>
                <a:cs typeface="Times New Roman" panose="02020603050405020304" pitchFamily="18" charset="0"/>
              </a:rPr>
              <a:t> and Patch Strategy,” Healthcare Analytics, vol. 5, 2024, pp. 100–112. Elsevier+1. </a:t>
            </a:r>
          </a:p>
          <a:p>
            <a:r>
              <a:rPr lang="en-IN" dirty="0">
                <a:latin typeface="Times New Roman" panose="02020603050405020304" pitchFamily="18" charset="0"/>
                <a:cs typeface="Times New Roman" panose="02020603050405020304" pitchFamily="18" charset="0"/>
              </a:rPr>
              <a:t>[17]. F Rundo, G L Banna and S </a:t>
            </a:r>
            <a:r>
              <a:rPr lang="en-IN" dirty="0" err="1">
                <a:latin typeface="Times New Roman" panose="02020603050405020304" pitchFamily="18" charset="0"/>
                <a:cs typeface="Times New Roman" panose="02020603050405020304" pitchFamily="18" charset="0"/>
              </a:rPr>
              <a:t>Conoci</a:t>
            </a:r>
            <a:r>
              <a:rPr lang="en-IN" dirty="0">
                <a:latin typeface="Times New Roman" panose="02020603050405020304" pitchFamily="18" charset="0"/>
                <a:cs typeface="Times New Roman" panose="02020603050405020304" pitchFamily="18" charset="0"/>
              </a:rPr>
              <a:t>(2019), “Bio-Inspired Deep-CNN Pipeline for Skin Cancer Early Diagnosis,” Computation, vol. 7, no. 44, 2019. MDPI+1 </a:t>
            </a:r>
          </a:p>
          <a:p>
            <a:r>
              <a:rPr lang="en-IN" dirty="0">
                <a:latin typeface="Times New Roman" panose="02020603050405020304" pitchFamily="18" charset="0"/>
                <a:cs typeface="Times New Roman" panose="02020603050405020304" pitchFamily="18" charset="0"/>
              </a:rPr>
              <a:t>[18]. S </a:t>
            </a:r>
            <a:r>
              <a:rPr lang="en-IN" dirty="0" err="1">
                <a:latin typeface="Times New Roman" panose="02020603050405020304" pitchFamily="18" charset="0"/>
                <a:cs typeface="Times New Roman" panose="02020603050405020304" pitchFamily="18" charset="0"/>
              </a:rPr>
              <a:t>S</a:t>
            </a:r>
            <a:r>
              <a:rPr lang="en-IN" dirty="0">
                <a:latin typeface="Times New Roman" panose="02020603050405020304" pitchFamily="18" charset="0"/>
                <a:cs typeface="Times New Roman" panose="02020603050405020304" pitchFamily="18" charset="0"/>
              </a:rPr>
              <a:t> Zareen, </a:t>
            </a:r>
            <a:r>
              <a:rPr lang="en-IN" dirty="0" err="1">
                <a:latin typeface="Times New Roman" panose="02020603050405020304" pitchFamily="18" charset="0"/>
                <a:cs typeface="Times New Roman" panose="02020603050405020304" pitchFamily="18" charset="0"/>
              </a:rPr>
              <a:t>Guangmin</a:t>
            </a:r>
            <a:r>
              <a:rPr lang="en-IN" dirty="0">
                <a:latin typeface="Times New Roman" panose="02020603050405020304" pitchFamily="18" charset="0"/>
                <a:cs typeface="Times New Roman" panose="02020603050405020304" pitchFamily="18" charset="0"/>
              </a:rPr>
              <a:t> Sun, M Kundi, S F Qadri and Salman Qadri, “Enhancing Skin Cancer Diagnosis with Deep Learning: A Hybrid CNN-RNN Approach,” </a:t>
            </a:r>
            <a:r>
              <a:rPr lang="en-IN" dirty="0" err="1">
                <a:latin typeface="Times New Roman" panose="02020603050405020304" pitchFamily="18" charset="0"/>
                <a:cs typeface="Times New Roman" panose="02020603050405020304" pitchFamily="18" charset="0"/>
              </a:rPr>
              <a:t>Traitement</a:t>
            </a:r>
            <a:r>
              <a:rPr lang="en-IN" dirty="0">
                <a:latin typeface="Times New Roman" panose="02020603050405020304" pitchFamily="18" charset="0"/>
                <a:cs typeface="Times New Roman" panose="02020603050405020304" pitchFamily="18" charset="0"/>
              </a:rPr>
              <a:t> du Signal, vol. 40, no. 4, 2023, pp. 749–756. IFAC/EDP Sciences+1. </a:t>
            </a:r>
          </a:p>
          <a:p>
            <a:r>
              <a:rPr lang="en-IN" dirty="0">
                <a:latin typeface="Times New Roman" panose="02020603050405020304" pitchFamily="18" charset="0"/>
                <a:cs typeface="Times New Roman" panose="02020603050405020304" pitchFamily="18" charset="0"/>
              </a:rPr>
              <a:t>[19]. C. K. Viknesh, P. Nirmal Kumar, R. Seetharaman, and D. Anitha (2023), “Detection and Classification of Melanoma Skin Cancer Using Image Processing Technique,” Journal of Xi’an University of Architecture &amp; Technology, vol. XII, no. IV, 2020, pp. 1186–1192. JXUAT+1. </a:t>
            </a:r>
          </a:p>
          <a:p>
            <a:r>
              <a:rPr lang="en-IN" dirty="0">
                <a:latin typeface="Times New Roman" panose="02020603050405020304" pitchFamily="18" charset="0"/>
                <a:cs typeface="Times New Roman" panose="02020603050405020304" pitchFamily="18" charset="0"/>
              </a:rPr>
              <a:t>[20]. Carolina Magalhaes Joaquim Mendes and Ricardo </a:t>
            </a:r>
            <a:r>
              <a:rPr lang="en-IN" dirty="0" err="1">
                <a:latin typeface="Times New Roman" panose="02020603050405020304" pitchFamily="18" charset="0"/>
                <a:cs typeface="Times New Roman" panose="02020603050405020304" pitchFamily="18" charset="0"/>
              </a:rPr>
              <a:t>Vardasca</a:t>
            </a:r>
            <a:r>
              <a:rPr lang="en-IN" dirty="0">
                <a:latin typeface="Times New Roman" panose="02020603050405020304" pitchFamily="18" charset="0"/>
                <a:cs typeface="Times New Roman" panose="02020603050405020304" pitchFamily="18" charset="0"/>
              </a:rPr>
              <a:t> (2024),“A Systematic Review of Deep Learning Techniques for Skin Lesion Analysis,” Diagnostics, vol. 13, no. 19, 2023, article 1911. MDPI+1</a:t>
            </a:r>
          </a:p>
        </p:txBody>
      </p:sp>
    </p:spTree>
    <p:extLst>
      <p:ext uri="{BB962C8B-B14F-4D97-AF65-F5344CB8AC3E}">
        <p14:creationId xmlns:p14="http://schemas.microsoft.com/office/powerpoint/2010/main" val="3852918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DD02FC-0C7B-0266-37B4-85E85157F494}"/>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1997F3E-703A-164A-1657-07000D2C8C66}"/>
              </a:ext>
            </a:extLst>
          </p:cNvPr>
          <p:cNvSpPr txBox="1"/>
          <p:nvPr/>
        </p:nvSpPr>
        <p:spPr>
          <a:xfrm>
            <a:off x="595368" y="355876"/>
            <a:ext cx="12652002" cy="1434367"/>
          </a:xfrm>
          <a:prstGeom prst="rect">
            <a:avLst/>
          </a:prstGeom>
          <a:noFill/>
        </p:spPr>
        <p:txBody>
          <a:bodyPr wrap="square">
            <a:spAutoFit/>
          </a:bodyPr>
          <a:lstStyle/>
          <a:p>
            <a:pPr marL="0" marR="0" lvl="0" indent="0" algn="l" defTabSz="914400" rtl="0" eaLnBrk="1" fontAlgn="auto" latinLnBrk="0" hangingPunct="1">
              <a:lnSpc>
                <a:spcPts val="5500"/>
              </a:lnSpc>
              <a:spcBef>
                <a:spcPts val="0"/>
              </a:spcBef>
              <a:spcAft>
                <a:spcPts val="0"/>
              </a:spcAft>
              <a:buClrTx/>
              <a:buSzTx/>
              <a:buFontTx/>
              <a:buNone/>
              <a:tabLst/>
              <a:defRPr/>
            </a:pPr>
            <a:r>
              <a:rPr lang="en-US" sz="4400" dirty="0">
                <a:solidFill>
                  <a:srgbClr val="2D4DF2"/>
                </a:solidFill>
                <a:latin typeface="Nunito Semi Bold" pitchFamily="34" charset="0"/>
              </a:rPr>
              <a:t>Paper Published</a:t>
            </a:r>
          </a:p>
          <a:p>
            <a:pPr marL="0" marR="0" lvl="0" indent="0" algn="l" defTabSz="914400" rtl="0" eaLnBrk="1" fontAlgn="auto" latinLnBrk="0" hangingPunct="1">
              <a:lnSpc>
                <a:spcPts val="5500"/>
              </a:lnSpc>
              <a:spcBef>
                <a:spcPts val="0"/>
              </a:spcBef>
              <a:spcAft>
                <a:spcPts val="0"/>
              </a:spcAft>
              <a:buClrTx/>
              <a:buSzTx/>
              <a:buFontTx/>
              <a:buNone/>
              <a:tabLst/>
              <a:defRPr/>
            </a:pPr>
            <a:r>
              <a:rPr lang="en-US" sz="2800" dirty="0">
                <a:latin typeface="Nunito Semi Bold" pitchFamily="34" charset="0"/>
              </a:rPr>
              <a:t>Melanoma Detection Using Deep Learning and Image Processing (HBRP)</a:t>
            </a:r>
          </a:p>
        </p:txBody>
      </p:sp>
      <p:pic>
        <p:nvPicPr>
          <p:cNvPr id="9" name="Picture 8">
            <a:extLst>
              <a:ext uri="{FF2B5EF4-FFF2-40B4-BE49-F238E27FC236}">
                <a16:creationId xmlns:a16="http://schemas.microsoft.com/office/drawing/2014/main" id="{51E8379F-26B3-6182-1531-E07BA81BE747}"/>
              </a:ext>
            </a:extLst>
          </p:cNvPr>
          <p:cNvPicPr>
            <a:picLocks noChangeAspect="1"/>
          </p:cNvPicPr>
          <p:nvPr/>
        </p:nvPicPr>
        <p:blipFill>
          <a:blip r:embed="rId3"/>
          <a:stretch>
            <a:fillRect/>
          </a:stretch>
        </p:blipFill>
        <p:spPr>
          <a:xfrm>
            <a:off x="12801673" y="7790249"/>
            <a:ext cx="1755992" cy="439351"/>
          </a:xfrm>
          <a:prstGeom prst="rect">
            <a:avLst/>
          </a:prstGeom>
        </p:spPr>
      </p:pic>
      <p:pic>
        <p:nvPicPr>
          <p:cNvPr id="4" name="Picture 3">
            <a:extLst>
              <a:ext uri="{FF2B5EF4-FFF2-40B4-BE49-F238E27FC236}">
                <a16:creationId xmlns:a16="http://schemas.microsoft.com/office/drawing/2014/main" id="{65EC93C2-AA86-47A7-0026-25CEF4CB4D23}"/>
              </a:ext>
            </a:extLst>
          </p:cNvPr>
          <p:cNvPicPr>
            <a:picLocks noChangeAspect="1"/>
          </p:cNvPicPr>
          <p:nvPr/>
        </p:nvPicPr>
        <p:blipFill>
          <a:blip r:embed="rId4"/>
          <a:stretch>
            <a:fillRect/>
          </a:stretch>
        </p:blipFill>
        <p:spPr>
          <a:xfrm>
            <a:off x="4295736" y="1815935"/>
            <a:ext cx="6038927" cy="6193989"/>
          </a:xfrm>
          <a:prstGeom prst="rect">
            <a:avLst/>
          </a:prstGeom>
        </p:spPr>
      </p:pic>
    </p:spTree>
    <p:extLst>
      <p:ext uri="{BB962C8B-B14F-4D97-AF65-F5344CB8AC3E}">
        <p14:creationId xmlns:p14="http://schemas.microsoft.com/office/powerpoint/2010/main" val="3807188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32817" y="894517"/>
            <a:ext cx="4254341" cy="531733"/>
          </a:xfrm>
          <a:prstGeom prst="rect">
            <a:avLst/>
          </a:prstGeom>
          <a:noFill/>
          <a:ln/>
        </p:spPr>
        <p:txBody>
          <a:bodyPr wrap="none" lIns="0" tIns="0" rIns="0" bIns="0" rtlCol="0" anchor="t"/>
          <a:lstStyle/>
          <a:p>
            <a:pPr marL="0" indent="0" algn="l">
              <a:lnSpc>
                <a:spcPts val="4150"/>
              </a:lnSpc>
              <a:buNone/>
            </a:pPr>
            <a:r>
              <a:rPr lang="en-US" sz="3300" dirty="0">
                <a:solidFill>
                  <a:srgbClr val="84C1FA"/>
                </a:solidFill>
                <a:latin typeface="Nunito Semi Bold" pitchFamily="34" charset="0"/>
                <a:ea typeface="Nunito Semi Bold" pitchFamily="34" charset="-122"/>
                <a:cs typeface="Nunito Semi Bold" pitchFamily="34" charset="-120"/>
              </a:rPr>
              <a:t>Introduction</a:t>
            </a:r>
            <a:endParaRPr lang="en-US" sz="3300" dirty="0"/>
          </a:p>
        </p:txBody>
      </p:sp>
      <p:sp>
        <p:nvSpPr>
          <p:cNvPr id="3" name="Shape 1"/>
          <p:cNvSpPr/>
          <p:nvPr/>
        </p:nvSpPr>
        <p:spPr>
          <a:xfrm>
            <a:off x="632817" y="1787843"/>
            <a:ext cx="406718" cy="406718"/>
          </a:xfrm>
          <a:prstGeom prst="roundRect">
            <a:avLst>
              <a:gd name="adj" fmla="val 66685"/>
            </a:avLst>
          </a:prstGeom>
          <a:solidFill>
            <a:srgbClr val="F3F3FF"/>
          </a:solidFill>
          <a:ln w="15240">
            <a:solidFill>
              <a:srgbClr val="2D4DF2"/>
            </a:solidFill>
            <a:prstDash val="solid"/>
          </a:ln>
        </p:spPr>
      </p:sp>
      <p:sp>
        <p:nvSpPr>
          <p:cNvPr id="4" name="Text 2"/>
          <p:cNvSpPr/>
          <p:nvPr/>
        </p:nvSpPr>
        <p:spPr>
          <a:xfrm>
            <a:off x="1220272" y="1821656"/>
            <a:ext cx="12639794" cy="319088"/>
          </a:xfrm>
          <a:prstGeom prst="rect">
            <a:avLst/>
          </a:prstGeom>
          <a:noFill/>
          <a:ln/>
        </p:spPr>
        <p:txBody>
          <a:bodyPr wrap="none" lIns="0" tIns="0" rIns="0" bIns="0" rtlCol="0" anchor="t"/>
          <a:lstStyle/>
          <a:p>
            <a:pPr marL="0" indent="0" algn="l">
              <a:lnSpc>
                <a:spcPts val="2500"/>
              </a:lnSpc>
              <a:buNone/>
            </a:pPr>
            <a:r>
              <a:rPr lang="en-US" sz="2000" dirty="0">
                <a:solidFill>
                  <a:srgbClr val="00002E"/>
                </a:solidFill>
                <a:latin typeface="Nunito Semi Bold" pitchFamily="34" charset="0"/>
                <a:ea typeface="Nunito Semi Bold" pitchFamily="34" charset="-122"/>
                <a:cs typeface="Nunito Semi Bold" pitchFamily="34" charset="-120"/>
              </a:rPr>
              <a:t>Melanoma is one of the most dangerous skin cancers and requires early detection to prevent rapid spreading.</a:t>
            </a:r>
            <a:endParaRPr lang="en-US" sz="2000" dirty="0"/>
          </a:p>
        </p:txBody>
      </p:sp>
      <p:sp>
        <p:nvSpPr>
          <p:cNvPr id="5" name="Shape 3"/>
          <p:cNvSpPr/>
          <p:nvPr/>
        </p:nvSpPr>
        <p:spPr>
          <a:xfrm>
            <a:off x="632817" y="2556153"/>
            <a:ext cx="406718" cy="406718"/>
          </a:xfrm>
          <a:prstGeom prst="roundRect">
            <a:avLst>
              <a:gd name="adj" fmla="val 66685"/>
            </a:avLst>
          </a:prstGeom>
          <a:solidFill>
            <a:srgbClr val="F3F3FF"/>
          </a:solidFill>
          <a:ln w="15240">
            <a:solidFill>
              <a:srgbClr val="018CE1"/>
            </a:solidFill>
            <a:prstDash val="solid"/>
          </a:ln>
        </p:spPr>
      </p:sp>
      <p:sp>
        <p:nvSpPr>
          <p:cNvPr id="6" name="Text 4"/>
          <p:cNvSpPr/>
          <p:nvPr/>
        </p:nvSpPr>
        <p:spPr>
          <a:xfrm>
            <a:off x="1220272" y="2589967"/>
            <a:ext cx="12740402" cy="319088"/>
          </a:xfrm>
          <a:prstGeom prst="rect">
            <a:avLst/>
          </a:prstGeom>
          <a:noFill/>
          <a:ln/>
        </p:spPr>
        <p:txBody>
          <a:bodyPr wrap="none" lIns="0" tIns="0" rIns="0" bIns="0" rtlCol="0" anchor="t"/>
          <a:lstStyle/>
          <a:p>
            <a:pPr marL="0" indent="0" algn="l">
              <a:lnSpc>
                <a:spcPts val="2500"/>
              </a:lnSpc>
              <a:buNone/>
            </a:pPr>
            <a:r>
              <a:rPr lang="en-US" sz="2000" dirty="0">
                <a:solidFill>
                  <a:srgbClr val="00002E"/>
                </a:solidFill>
                <a:latin typeface="Nunito Semi Bold" pitchFamily="34" charset="0"/>
                <a:ea typeface="Nunito Semi Bold" pitchFamily="34" charset="-122"/>
                <a:cs typeface="Nunito Semi Bold" pitchFamily="34" charset="-120"/>
              </a:rPr>
              <a:t>Traditional diagnosis using dermoscopic images is </a:t>
            </a:r>
            <a:r>
              <a:rPr lang="en-US" sz="2000" dirty="0">
                <a:solidFill>
                  <a:srgbClr val="FF5000"/>
                </a:solidFill>
                <a:latin typeface="Nunito Semi Bold" pitchFamily="34" charset="0"/>
                <a:ea typeface="Nunito Semi Bold" pitchFamily="34" charset="-122"/>
                <a:cs typeface="Nunito Semi Bold" pitchFamily="34" charset="-120"/>
              </a:rPr>
              <a:t>subjective</a:t>
            </a:r>
            <a:r>
              <a:rPr lang="en-US" sz="2000" dirty="0">
                <a:solidFill>
                  <a:srgbClr val="00002E"/>
                </a:solidFill>
                <a:latin typeface="Nunito Semi Bold" pitchFamily="34" charset="0"/>
                <a:ea typeface="Nunito Semi Bold" pitchFamily="34" charset="-122"/>
                <a:cs typeface="Nunito Semi Bold" pitchFamily="34" charset="-120"/>
              </a:rPr>
              <a:t> and depends heavily on dermatologist expertise.</a:t>
            </a:r>
            <a:endParaRPr lang="en-US" sz="2000" dirty="0"/>
          </a:p>
        </p:txBody>
      </p:sp>
      <p:sp>
        <p:nvSpPr>
          <p:cNvPr id="7" name="Shape 5"/>
          <p:cNvSpPr/>
          <p:nvPr/>
        </p:nvSpPr>
        <p:spPr>
          <a:xfrm>
            <a:off x="632817" y="3324463"/>
            <a:ext cx="406718" cy="406718"/>
          </a:xfrm>
          <a:prstGeom prst="roundRect">
            <a:avLst>
              <a:gd name="adj" fmla="val 66685"/>
            </a:avLst>
          </a:prstGeom>
          <a:solidFill>
            <a:srgbClr val="F3F3FF"/>
          </a:solidFill>
          <a:ln w="15240">
            <a:solidFill>
              <a:srgbClr val="DA33BF"/>
            </a:solidFill>
            <a:prstDash val="solid"/>
          </a:ln>
        </p:spPr>
      </p:sp>
      <p:sp>
        <p:nvSpPr>
          <p:cNvPr id="8" name="Text 6"/>
          <p:cNvSpPr/>
          <p:nvPr/>
        </p:nvSpPr>
        <p:spPr>
          <a:xfrm>
            <a:off x="1220272" y="3358277"/>
            <a:ext cx="11785044" cy="319088"/>
          </a:xfrm>
          <a:prstGeom prst="rect">
            <a:avLst/>
          </a:prstGeom>
          <a:noFill/>
          <a:ln/>
        </p:spPr>
        <p:txBody>
          <a:bodyPr wrap="none" lIns="0" tIns="0" rIns="0" bIns="0" rtlCol="0" anchor="t"/>
          <a:lstStyle/>
          <a:p>
            <a:pPr marL="0" indent="0" algn="l">
              <a:lnSpc>
                <a:spcPts val="2500"/>
              </a:lnSpc>
              <a:buNone/>
            </a:pPr>
            <a:r>
              <a:rPr lang="en-US" sz="2000" dirty="0">
                <a:solidFill>
                  <a:srgbClr val="0540AD"/>
                </a:solidFill>
                <a:latin typeface="Nunito Semi Bold" pitchFamily="34" charset="0"/>
                <a:ea typeface="Nunito Semi Bold" pitchFamily="34" charset="-122"/>
                <a:cs typeface="Nunito Semi Bold" pitchFamily="34" charset="-120"/>
              </a:rPr>
              <a:t>Deep Learning</a:t>
            </a:r>
            <a:r>
              <a:rPr lang="en-US" sz="2000" dirty="0">
                <a:solidFill>
                  <a:srgbClr val="00002E"/>
                </a:solidFill>
                <a:latin typeface="Nunito Semi Bold" pitchFamily="34" charset="0"/>
                <a:ea typeface="Nunito Semi Bold" pitchFamily="34" charset="-122"/>
                <a:cs typeface="Nunito Semi Bold" pitchFamily="34" charset="-120"/>
              </a:rPr>
              <a:t> provides automated and consistent analysis for identifying melanoma more accurately.</a:t>
            </a:r>
            <a:endParaRPr lang="en-US" sz="2000" dirty="0"/>
          </a:p>
        </p:txBody>
      </p:sp>
      <p:sp>
        <p:nvSpPr>
          <p:cNvPr id="9" name="Shape 7"/>
          <p:cNvSpPr/>
          <p:nvPr/>
        </p:nvSpPr>
        <p:spPr>
          <a:xfrm>
            <a:off x="632817" y="4092773"/>
            <a:ext cx="406718" cy="406718"/>
          </a:xfrm>
          <a:prstGeom prst="roundRect">
            <a:avLst>
              <a:gd name="adj" fmla="val 66685"/>
            </a:avLst>
          </a:prstGeom>
          <a:solidFill>
            <a:srgbClr val="F3F3FF"/>
          </a:solidFill>
          <a:ln w="15240">
            <a:solidFill>
              <a:srgbClr val="2D4DF2"/>
            </a:solidFill>
            <a:prstDash val="solid"/>
          </a:ln>
        </p:spPr>
      </p:sp>
      <p:sp>
        <p:nvSpPr>
          <p:cNvPr id="10" name="Text 8"/>
          <p:cNvSpPr/>
          <p:nvPr/>
        </p:nvSpPr>
        <p:spPr>
          <a:xfrm>
            <a:off x="1220272" y="4126587"/>
            <a:ext cx="12777311" cy="638175"/>
          </a:xfrm>
          <a:prstGeom prst="rect">
            <a:avLst/>
          </a:prstGeom>
          <a:noFill/>
          <a:ln/>
        </p:spPr>
        <p:txBody>
          <a:bodyPr wrap="square" lIns="0" tIns="0" rIns="0" bIns="0" rtlCol="0" anchor="t"/>
          <a:lstStyle/>
          <a:p>
            <a:pPr marL="0" indent="0" algn="l">
              <a:lnSpc>
                <a:spcPts val="2500"/>
              </a:lnSpc>
              <a:buNone/>
            </a:pPr>
            <a:r>
              <a:rPr lang="en-US" sz="2000" dirty="0">
                <a:solidFill>
                  <a:srgbClr val="F578DE"/>
                </a:solidFill>
                <a:latin typeface="Nunito Semi Bold" pitchFamily="34" charset="0"/>
                <a:ea typeface="Nunito Semi Bold" pitchFamily="34" charset="-122"/>
                <a:cs typeface="Nunito Semi Bold" pitchFamily="34" charset="-120"/>
              </a:rPr>
              <a:t>Image Processing</a:t>
            </a:r>
            <a:r>
              <a:rPr lang="en-US" sz="2000" dirty="0">
                <a:solidFill>
                  <a:srgbClr val="00002E"/>
                </a:solidFill>
                <a:latin typeface="Nunito Semi Bold" pitchFamily="34" charset="0"/>
                <a:ea typeface="Nunito Semi Bold" pitchFamily="34" charset="-122"/>
                <a:cs typeface="Nunito Semi Bold" pitchFamily="34" charset="-120"/>
              </a:rPr>
              <a:t> techniques such as segmentation, noise/hair removal, and contrast enhancement improve lesion visibility.</a:t>
            </a:r>
            <a:endParaRPr lang="en-US" sz="2000" dirty="0"/>
          </a:p>
        </p:txBody>
      </p:sp>
      <p:sp>
        <p:nvSpPr>
          <p:cNvPr id="11" name="Shape 9"/>
          <p:cNvSpPr/>
          <p:nvPr/>
        </p:nvSpPr>
        <p:spPr>
          <a:xfrm>
            <a:off x="632817" y="5126355"/>
            <a:ext cx="406718" cy="406718"/>
          </a:xfrm>
          <a:prstGeom prst="roundRect">
            <a:avLst>
              <a:gd name="adj" fmla="val 66685"/>
            </a:avLst>
          </a:prstGeom>
          <a:solidFill>
            <a:srgbClr val="F3F3FF"/>
          </a:solidFill>
          <a:ln w="15240">
            <a:solidFill>
              <a:srgbClr val="018CE1"/>
            </a:solidFill>
            <a:prstDash val="solid"/>
          </a:ln>
        </p:spPr>
      </p:sp>
      <p:sp>
        <p:nvSpPr>
          <p:cNvPr id="12" name="Text 10"/>
          <p:cNvSpPr/>
          <p:nvPr/>
        </p:nvSpPr>
        <p:spPr>
          <a:xfrm>
            <a:off x="1220272" y="5160169"/>
            <a:ext cx="12202835" cy="319088"/>
          </a:xfrm>
          <a:prstGeom prst="rect">
            <a:avLst/>
          </a:prstGeom>
          <a:noFill/>
          <a:ln/>
        </p:spPr>
        <p:txBody>
          <a:bodyPr wrap="none" lIns="0" tIns="0" rIns="0" bIns="0" rtlCol="0" anchor="t"/>
          <a:lstStyle/>
          <a:p>
            <a:pPr marL="0" indent="0" algn="l">
              <a:lnSpc>
                <a:spcPts val="2500"/>
              </a:lnSpc>
              <a:buNone/>
            </a:pPr>
            <a:r>
              <a:rPr lang="en-US" sz="2000" dirty="0">
                <a:solidFill>
                  <a:srgbClr val="00002E"/>
                </a:solidFill>
                <a:latin typeface="Nunito Semi Bold" pitchFamily="34" charset="0"/>
                <a:ea typeface="Nunito Semi Bold" pitchFamily="34" charset="-122"/>
                <a:cs typeface="Nunito Semi Bold" pitchFamily="34" charset="-120"/>
              </a:rPr>
              <a:t>A </a:t>
            </a:r>
            <a:r>
              <a:rPr lang="en-US" sz="2000" b="1" dirty="0">
                <a:solidFill>
                  <a:srgbClr val="00002E"/>
                </a:solidFill>
                <a:latin typeface="Nunito Semi Bold" pitchFamily="34" charset="0"/>
                <a:ea typeface="Nunito Semi Bold" pitchFamily="34" charset="-122"/>
                <a:cs typeface="Nunito Semi Bold" pitchFamily="34" charset="-120"/>
              </a:rPr>
              <a:t>CNN-based model</a:t>
            </a:r>
            <a:r>
              <a:rPr lang="en-US" sz="2000" dirty="0">
                <a:solidFill>
                  <a:srgbClr val="00002E"/>
                </a:solidFill>
                <a:latin typeface="Nunito Semi Bold" pitchFamily="34" charset="0"/>
                <a:ea typeface="Nunito Semi Bold" pitchFamily="34" charset="-122"/>
                <a:cs typeface="Nunito Semi Bold" pitchFamily="34" charset="-120"/>
              </a:rPr>
              <a:t> is used to learn features like color, borders, and texture for melanoma classification.</a:t>
            </a:r>
            <a:endParaRPr lang="en-US" sz="2000" dirty="0"/>
          </a:p>
        </p:txBody>
      </p:sp>
      <p:sp>
        <p:nvSpPr>
          <p:cNvPr id="13" name="Shape 11"/>
          <p:cNvSpPr/>
          <p:nvPr/>
        </p:nvSpPr>
        <p:spPr>
          <a:xfrm>
            <a:off x="632817" y="5894665"/>
            <a:ext cx="406718" cy="406718"/>
          </a:xfrm>
          <a:prstGeom prst="roundRect">
            <a:avLst>
              <a:gd name="adj" fmla="val 66685"/>
            </a:avLst>
          </a:prstGeom>
          <a:solidFill>
            <a:srgbClr val="F3F3FF"/>
          </a:solidFill>
          <a:ln w="15240">
            <a:solidFill>
              <a:srgbClr val="DA33BF"/>
            </a:solidFill>
            <a:prstDash val="solid"/>
          </a:ln>
        </p:spPr>
      </p:sp>
      <p:sp>
        <p:nvSpPr>
          <p:cNvPr id="14" name="Text 12"/>
          <p:cNvSpPr/>
          <p:nvPr/>
        </p:nvSpPr>
        <p:spPr>
          <a:xfrm>
            <a:off x="1220272" y="5928479"/>
            <a:ext cx="12777311" cy="638175"/>
          </a:xfrm>
          <a:prstGeom prst="rect">
            <a:avLst/>
          </a:prstGeom>
          <a:noFill/>
          <a:ln/>
        </p:spPr>
        <p:txBody>
          <a:bodyPr wrap="square" lIns="0" tIns="0" rIns="0" bIns="0" rtlCol="0" anchor="t"/>
          <a:lstStyle/>
          <a:p>
            <a:pPr marL="0" indent="0" algn="l">
              <a:lnSpc>
                <a:spcPts val="2500"/>
              </a:lnSpc>
              <a:buNone/>
            </a:pPr>
            <a:r>
              <a:rPr lang="en-US" sz="2000" dirty="0">
                <a:solidFill>
                  <a:srgbClr val="00002E"/>
                </a:solidFill>
                <a:latin typeface="Nunito Semi Bold" pitchFamily="34" charset="0"/>
                <a:ea typeface="Nunito Semi Bold" pitchFamily="34" charset="-122"/>
                <a:cs typeface="Nunito Semi Bold" pitchFamily="34" charset="-120"/>
              </a:rPr>
              <a:t>The system aims to act as a </a:t>
            </a:r>
            <a:r>
              <a:rPr lang="en-US" sz="2000" b="1" dirty="0">
                <a:solidFill>
                  <a:srgbClr val="00002E"/>
                </a:solidFill>
                <a:latin typeface="Nunito Semi Bold" pitchFamily="34" charset="0"/>
                <a:ea typeface="Nunito Semi Bold" pitchFamily="34" charset="-122"/>
                <a:cs typeface="Nunito Semi Bold" pitchFamily="34" charset="-120"/>
              </a:rPr>
              <a:t>clinical decision-support tool</a:t>
            </a:r>
            <a:r>
              <a:rPr lang="en-US" sz="2000" dirty="0">
                <a:solidFill>
                  <a:srgbClr val="00002E"/>
                </a:solidFill>
                <a:latin typeface="Nunito Semi Bold" pitchFamily="34" charset="0"/>
                <a:ea typeface="Nunito Semi Bold" pitchFamily="34" charset="-122"/>
                <a:cs typeface="Nunito Semi Bold" pitchFamily="34" charset="-120"/>
              </a:rPr>
              <a:t>, reducing diagnostic errors and speeding up detection.</a:t>
            </a:r>
            <a:endParaRPr lang="en-US" sz="2000" dirty="0"/>
          </a:p>
        </p:txBody>
      </p:sp>
      <p:sp>
        <p:nvSpPr>
          <p:cNvPr id="15" name="Shape 13"/>
          <p:cNvSpPr/>
          <p:nvPr/>
        </p:nvSpPr>
        <p:spPr>
          <a:xfrm>
            <a:off x="632817" y="6928247"/>
            <a:ext cx="406718" cy="406718"/>
          </a:xfrm>
          <a:prstGeom prst="roundRect">
            <a:avLst>
              <a:gd name="adj" fmla="val 66685"/>
            </a:avLst>
          </a:prstGeom>
          <a:solidFill>
            <a:srgbClr val="F3F3FF"/>
          </a:solidFill>
          <a:ln w="15240">
            <a:solidFill>
              <a:srgbClr val="2D4DF2"/>
            </a:solidFill>
            <a:prstDash val="solid"/>
          </a:ln>
        </p:spPr>
      </p:sp>
      <p:sp>
        <p:nvSpPr>
          <p:cNvPr id="16" name="Text 14"/>
          <p:cNvSpPr/>
          <p:nvPr/>
        </p:nvSpPr>
        <p:spPr>
          <a:xfrm>
            <a:off x="1220272" y="6962061"/>
            <a:ext cx="11620857" cy="319088"/>
          </a:xfrm>
          <a:prstGeom prst="rect">
            <a:avLst/>
          </a:prstGeom>
          <a:noFill/>
          <a:ln/>
        </p:spPr>
        <p:txBody>
          <a:bodyPr wrap="none" lIns="0" tIns="0" rIns="0" bIns="0" rtlCol="0" anchor="t"/>
          <a:lstStyle/>
          <a:p>
            <a:pPr marL="0" indent="0" algn="l">
              <a:lnSpc>
                <a:spcPts val="2500"/>
              </a:lnSpc>
              <a:buNone/>
            </a:pPr>
            <a:r>
              <a:rPr lang="en-US" sz="2000" dirty="0">
                <a:solidFill>
                  <a:srgbClr val="00002E"/>
                </a:solidFill>
                <a:latin typeface="Nunito Semi Bold" pitchFamily="34" charset="0"/>
                <a:ea typeface="Nunito Semi Bold" pitchFamily="34" charset="-122"/>
                <a:cs typeface="Nunito Semi Bold" pitchFamily="34" charset="-120"/>
              </a:rPr>
              <a:t>Designed for </a:t>
            </a:r>
            <a:r>
              <a:rPr lang="en-US" sz="2000" dirty="0">
                <a:solidFill>
                  <a:srgbClr val="1A561C"/>
                </a:solidFill>
                <a:latin typeface="Nunito Semi Bold" pitchFamily="34" charset="0"/>
                <a:ea typeface="Nunito Semi Bold" pitchFamily="34" charset="-122"/>
                <a:cs typeface="Nunito Semi Bold" pitchFamily="34" charset="-120"/>
              </a:rPr>
              <a:t>mobile/web deployment</a:t>
            </a:r>
            <a:r>
              <a:rPr lang="en-US" sz="2000" dirty="0">
                <a:solidFill>
                  <a:srgbClr val="00002E"/>
                </a:solidFill>
                <a:latin typeface="Nunito Semi Bold" pitchFamily="34" charset="0"/>
                <a:ea typeface="Nunito Semi Bold" pitchFamily="34" charset="-122"/>
                <a:cs typeface="Nunito Semi Bold" pitchFamily="34" charset="-120"/>
              </a:rPr>
              <a:t>, making melanoma screening accessible even in remote areas.</a:t>
            </a:r>
            <a:endParaRPr lang="en-US" sz="2000" dirty="0"/>
          </a:p>
        </p:txBody>
      </p:sp>
      <p:pic>
        <p:nvPicPr>
          <p:cNvPr id="17" name="Picture 16">
            <a:extLst>
              <a:ext uri="{FF2B5EF4-FFF2-40B4-BE49-F238E27FC236}">
                <a16:creationId xmlns:a16="http://schemas.microsoft.com/office/drawing/2014/main" id="{EE71AF35-9448-D572-3B9B-9DEFA912927F}"/>
              </a:ext>
            </a:extLst>
          </p:cNvPr>
          <p:cNvPicPr>
            <a:picLocks noChangeAspect="1"/>
          </p:cNvPicPr>
          <p:nvPr/>
        </p:nvPicPr>
        <p:blipFill>
          <a:blip r:embed="rId3"/>
          <a:stretch>
            <a:fillRect/>
          </a:stretch>
        </p:blipFill>
        <p:spPr>
          <a:xfrm>
            <a:off x="12801673" y="7790249"/>
            <a:ext cx="1755992" cy="439351"/>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506D1-2B7A-3194-5001-CD19F0CB5F4C}"/>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51D1C21-8165-8ED5-56E9-B53CCBC05AA6}"/>
              </a:ext>
            </a:extLst>
          </p:cNvPr>
          <p:cNvSpPr txBox="1"/>
          <p:nvPr/>
        </p:nvSpPr>
        <p:spPr>
          <a:xfrm>
            <a:off x="595368" y="355876"/>
            <a:ext cx="12652002" cy="790601"/>
          </a:xfrm>
          <a:prstGeom prst="rect">
            <a:avLst/>
          </a:prstGeom>
          <a:noFill/>
        </p:spPr>
        <p:txBody>
          <a:bodyPr wrap="square">
            <a:spAutoFit/>
          </a:bodyPr>
          <a:lstStyle/>
          <a:p>
            <a:pPr marL="0" marR="0" lvl="0" indent="0" algn="l" defTabSz="914400" rtl="0" eaLnBrk="1" fontAlgn="auto" latinLnBrk="0" hangingPunct="1">
              <a:lnSpc>
                <a:spcPts val="5500"/>
              </a:lnSpc>
              <a:spcBef>
                <a:spcPts val="0"/>
              </a:spcBef>
              <a:spcAft>
                <a:spcPts val="0"/>
              </a:spcAft>
              <a:buClrTx/>
              <a:buSzTx/>
              <a:buFontTx/>
              <a:buNone/>
              <a:tabLst/>
              <a:defRPr/>
            </a:pPr>
            <a:r>
              <a:rPr lang="en-US" sz="4400" dirty="0">
                <a:solidFill>
                  <a:srgbClr val="2D4DF2"/>
                </a:solidFill>
                <a:latin typeface="Nunito Semi Bold" pitchFamily="34" charset="0"/>
              </a:rPr>
              <a:t>Certificates</a:t>
            </a:r>
          </a:p>
        </p:txBody>
      </p:sp>
      <p:pic>
        <p:nvPicPr>
          <p:cNvPr id="9" name="Picture 8">
            <a:extLst>
              <a:ext uri="{FF2B5EF4-FFF2-40B4-BE49-F238E27FC236}">
                <a16:creationId xmlns:a16="http://schemas.microsoft.com/office/drawing/2014/main" id="{82651D10-D94A-2969-4912-E5FDFEC3C784}"/>
              </a:ext>
            </a:extLst>
          </p:cNvPr>
          <p:cNvPicPr>
            <a:picLocks noChangeAspect="1"/>
          </p:cNvPicPr>
          <p:nvPr/>
        </p:nvPicPr>
        <p:blipFill>
          <a:blip r:embed="rId3"/>
          <a:stretch>
            <a:fillRect/>
          </a:stretch>
        </p:blipFill>
        <p:spPr>
          <a:xfrm>
            <a:off x="12801673" y="7790249"/>
            <a:ext cx="1755992" cy="439351"/>
          </a:xfrm>
          <a:prstGeom prst="rect">
            <a:avLst/>
          </a:prstGeom>
        </p:spPr>
      </p:pic>
      <p:pic>
        <p:nvPicPr>
          <p:cNvPr id="14" name="Picture 13">
            <a:extLst>
              <a:ext uri="{FF2B5EF4-FFF2-40B4-BE49-F238E27FC236}">
                <a16:creationId xmlns:a16="http://schemas.microsoft.com/office/drawing/2014/main" id="{E3C5127D-44ED-611B-C626-A7279919AEB4}"/>
              </a:ext>
            </a:extLst>
          </p:cNvPr>
          <p:cNvPicPr>
            <a:picLocks noChangeAspect="1"/>
          </p:cNvPicPr>
          <p:nvPr/>
        </p:nvPicPr>
        <p:blipFill>
          <a:blip r:embed="rId4"/>
          <a:stretch>
            <a:fillRect/>
          </a:stretch>
        </p:blipFill>
        <p:spPr>
          <a:xfrm>
            <a:off x="743959" y="4663786"/>
            <a:ext cx="5700802" cy="3448121"/>
          </a:xfrm>
          <a:prstGeom prst="rect">
            <a:avLst/>
          </a:prstGeom>
        </p:spPr>
      </p:pic>
      <p:pic>
        <p:nvPicPr>
          <p:cNvPr id="16" name="Picture 15">
            <a:extLst>
              <a:ext uri="{FF2B5EF4-FFF2-40B4-BE49-F238E27FC236}">
                <a16:creationId xmlns:a16="http://schemas.microsoft.com/office/drawing/2014/main" id="{EB4488B0-5980-7E8B-67C9-EF5469526726}"/>
              </a:ext>
            </a:extLst>
          </p:cNvPr>
          <p:cNvPicPr>
            <a:picLocks noChangeAspect="1"/>
          </p:cNvPicPr>
          <p:nvPr/>
        </p:nvPicPr>
        <p:blipFill>
          <a:blip r:embed="rId5"/>
          <a:stretch>
            <a:fillRect/>
          </a:stretch>
        </p:blipFill>
        <p:spPr>
          <a:xfrm>
            <a:off x="8185638" y="1044233"/>
            <a:ext cx="5694623" cy="3448121"/>
          </a:xfrm>
          <a:prstGeom prst="rect">
            <a:avLst/>
          </a:prstGeom>
        </p:spPr>
      </p:pic>
      <p:pic>
        <p:nvPicPr>
          <p:cNvPr id="18" name="Picture 17">
            <a:extLst>
              <a:ext uri="{FF2B5EF4-FFF2-40B4-BE49-F238E27FC236}">
                <a16:creationId xmlns:a16="http://schemas.microsoft.com/office/drawing/2014/main" id="{2D8835AE-815B-7D69-9103-4401C9E6C49D}"/>
              </a:ext>
            </a:extLst>
          </p:cNvPr>
          <p:cNvPicPr>
            <a:picLocks noChangeAspect="1"/>
          </p:cNvPicPr>
          <p:nvPr/>
        </p:nvPicPr>
        <p:blipFill>
          <a:blip r:embed="rId6"/>
          <a:stretch>
            <a:fillRect/>
          </a:stretch>
        </p:blipFill>
        <p:spPr>
          <a:xfrm>
            <a:off x="8185637" y="4663786"/>
            <a:ext cx="5694623" cy="3454301"/>
          </a:xfrm>
          <a:prstGeom prst="rect">
            <a:avLst/>
          </a:prstGeom>
        </p:spPr>
      </p:pic>
      <p:pic>
        <p:nvPicPr>
          <p:cNvPr id="20" name="Picture 19">
            <a:extLst>
              <a:ext uri="{FF2B5EF4-FFF2-40B4-BE49-F238E27FC236}">
                <a16:creationId xmlns:a16="http://schemas.microsoft.com/office/drawing/2014/main" id="{44949957-285A-A971-5C6B-36A6DFF00652}"/>
              </a:ext>
            </a:extLst>
          </p:cNvPr>
          <p:cNvPicPr>
            <a:picLocks noChangeAspect="1"/>
          </p:cNvPicPr>
          <p:nvPr/>
        </p:nvPicPr>
        <p:blipFill>
          <a:blip r:embed="rId7"/>
          <a:stretch>
            <a:fillRect/>
          </a:stretch>
        </p:blipFill>
        <p:spPr>
          <a:xfrm>
            <a:off x="750137" y="1034964"/>
            <a:ext cx="5694623" cy="3448121"/>
          </a:xfrm>
          <a:prstGeom prst="rect">
            <a:avLst/>
          </a:prstGeom>
        </p:spPr>
      </p:pic>
    </p:spTree>
    <p:extLst>
      <p:ext uri="{BB962C8B-B14F-4D97-AF65-F5344CB8AC3E}">
        <p14:creationId xmlns:p14="http://schemas.microsoft.com/office/powerpoint/2010/main" val="11116705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B49B5-F206-25AB-030C-7B8D935D9C31}"/>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519CACE9-3553-5AEE-279C-2260A854FCEB}"/>
              </a:ext>
            </a:extLst>
          </p:cNvPr>
          <p:cNvSpPr txBox="1"/>
          <p:nvPr/>
        </p:nvSpPr>
        <p:spPr>
          <a:xfrm>
            <a:off x="989199" y="3868931"/>
            <a:ext cx="12652002" cy="825611"/>
          </a:xfrm>
          <a:prstGeom prst="rect">
            <a:avLst/>
          </a:prstGeom>
          <a:noFill/>
        </p:spPr>
        <p:txBody>
          <a:bodyPr wrap="square">
            <a:spAutoFit/>
          </a:bodyPr>
          <a:lstStyle/>
          <a:p>
            <a:pPr marL="0" marR="0" lvl="0" indent="0" algn="ctr" defTabSz="914400" rtl="0" eaLnBrk="1" fontAlgn="auto" latinLnBrk="0" hangingPunct="1">
              <a:lnSpc>
                <a:spcPts val="5500"/>
              </a:lnSpc>
              <a:spcBef>
                <a:spcPts val="0"/>
              </a:spcBef>
              <a:spcAft>
                <a:spcPts val="0"/>
              </a:spcAft>
              <a:buClrTx/>
              <a:buSzTx/>
              <a:buFontTx/>
              <a:buNone/>
              <a:tabLst/>
              <a:defRPr/>
            </a:pPr>
            <a:r>
              <a:rPr lang="en-US" sz="6600" dirty="0">
                <a:solidFill>
                  <a:srgbClr val="2D4DF2"/>
                </a:solidFill>
                <a:latin typeface="Algerian" panose="04020705040A02060702" pitchFamily="82" charset="0"/>
              </a:rPr>
              <a:t>THANK YOU</a:t>
            </a:r>
          </a:p>
        </p:txBody>
      </p:sp>
      <p:pic>
        <p:nvPicPr>
          <p:cNvPr id="9" name="Picture 8">
            <a:extLst>
              <a:ext uri="{FF2B5EF4-FFF2-40B4-BE49-F238E27FC236}">
                <a16:creationId xmlns:a16="http://schemas.microsoft.com/office/drawing/2014/main" id="{D7FAAD06-06FA-8B70-3FA3-8E6579C22421}"/>
              </a:ext>
            </a:extLst>
          </p:cNvPr>
          <p:cNvPicPr>
            <a:picLocks noChangeAspect="1"/>
          </p:cNvPicPr>
          <p:nvPr/>
        </p:nvPicPr>
        <p:blipFill>
          <a:blip r:embed="rId3"/>
          <a:stretch>
            <a:fillRect/>
          </a:stretch>
        </p:blipFill>
        <p:spPr>
          <a:xfrm>
            <a:off x="12801673" y="7790249"/>
            <a:ext cx="1755992" cy="439351"/>
          </a:xfrm>
          <a:prstGeom prst="rect">
            <a:avLst/>
          </a:prstGeom>
        </p:spPr>
      </p:pic>
    </p:spTree>
    <p:extLst>
      <p:ext uri="{BB962C8B-B14F-4D97-AF65-F5344CB8AC3E}">
        <p14:creationId xmlns:p14="http://schemas.microsoft.com/office/powerpoint/2010/main" val="3092839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09481" y="478869"/>
            <a:ext cx="4097893" cy="512207"/>
          </a:xfrm>
          <a:prstGeom prst="rect">
            <a:avLst/>
          </a:prstGeom>
          <a:noFill/>
          <a:ln/>
        </p:spPr>
        <p:txBody>
          <a:bodyPr wrap="none" lIns="0" tIns="0" rIns="0" bIns="0" rtlCol="0" anchor="t"/>
          <a:lstStyle/>
          <a:p>
            <a:pPr marL="0" indent="0" algn="l">
              <a:lnSpc>
                <a:spcPts val="4000"/>
              </a:lnSpc>
              <a:buNone/>
            </a:pPr>
            <a:r>
              <a:rPr lang="en-US" sz="3200" dirty="0">
                <a:solidFill>
                  <a:srgbClr val="84C1FA"/>
                </a:solidFill>
                <a:latin typeface="Nunito Semi Bold" pitchFamily="34" charset="0"/>
                <a:ea typeface="Nunito Semi Bold" pitchFamily="34" charset="-122"/>
                <a:cs typeface="Nunito Semi Bold" pitchFamily="34" charset="-120"/>
              </a:rPr>
              <a:t>Literature Survey </a:t>
            </a:r>
            <a:endParaRPr lang="en-US" sz="3200" dirty="0"/>
          </a:p>
        </p:txBody>
      </p:sp>
      <p:sp>
        <p:nvSpPr>
          <p:cNvPr id="3" name="Text 1"/>
          <p:cNvSpPr/>
          <p:nvPr/>
        </p:nvSpPr>
        <p:spPr>
          <a:xfrm>
            <a:off x="609481" y="1060728"/>
            <a:ext cx="13411438" cy="1024414"/>
          </a:xfrm>
          <a:prstGeom prst="rect">
            <a:avLst/>
          </a:prstGeom>
          <a:noFill/>
          <a:ln/>
        </p:spPr>
        <p:txBody>
          <a:bodyPr wrap="square" lIns="0" tIns="0" rIns="0" bIns="0" rtlCol="0" anchor="t"/>
          <a:lstStyle/>
          <a:p>
            <a:pPr marL="0" indent="0" algn="l">
              <a:lnSpc>
                <a:spcPts val="4000"/>
              </a:lnSpc>
              <a:buNone/>
            </a:pPr>
            <a:r>
              <a:rPr lang="en-US" sz="3200" dirty="0">
                <a:solidFill>
                  <a:srgbClr val="00002E"/>
                </a:solidFill>
                <a:latin typeface="Nunito Semi Bold" pitchFamily="34" charset="0"/>
                <a:ea typeface="Nunito Semi Bold" pitchFamily="34" charset="-122"/>
                <a:cs typeface="Nunito Semi Bold" pitchFamily="34" charset="-120"/>
              </a:rPr>
              <a:t>1)Melanlysis: A Mobile Deep Learning Approach for Early Detection of Skin Cancer</a:t>
            </a:r>
            <a:endParaRPr lang="en-US" sz="3200" dirty="0"/>
          </a:p>
        </p:txBody>
      </p:sp>
      <p:sp>
        <p:nvSpPr>
          <p:cNvPr id="4" name="Text 2"/>
          <p:cNvSpPr/>
          <p:nvPr/>
        </p:nvSpPr>
        <p:spPr>
          <a:xfrm>
            <a:off x="609481" y="2346365"/>
            <a:ext cx="13411438" cy="278606"/>
          </a:xfrm>
          <a:prstGeom prst="rect">
            <a:avLst/>
          </a:prstGeom>
          <a:noFill/>
          <a:ln/>
        </p:spPr>
        <p:txBody>
          <a:bodyPr wrap="none" lIns="0" tIns="0" rIns="0" bIns="0" rtlCol="0" anchor="t"/>
          <a:lstStyle/>
          <a:p>
            <a:pPr marL="0" indent="0" algn="l">
              <a:lnSpc>
                <a:spcPts val="2150"/>
              </a:lnSpc>
              <a:buNone/>
            </a:pPr>
            <a:r>
              <a:rPr lang="en-US" sz="1350" b="1" dirty="0">
                <a:solidFill>
                  <a:srgbClr val="00002E"/>
                </a:solidFill>
                <a:latin typeface="PT Sans" pitchFamily="34" charset="0"/>
                <a:ea typeface="PT Sans" pitchFamily="34" charset="-122"/>
                <a:cs typeface="PT Sans" pitchFamily="34" charset="-120"/>
              </a:rPr>
              <a:t>Authors:</a:t>
            </a:r>
            <a:r>
              <a:rPr lang="en-US" sz="1350" dirty="0">
                <a:solidFill>
                  <a:srgbClr val="00002E"/>
                </a:solidFill>
                <a:latin typeface="PT Sans" pitchFamily="34" charset="0"/>
                <a:ea typeface="PT Sans" pitchFamily="34" charset="-122"/>
                <a:cs typeface="PT Sans" pitchFamily="34" charset="-120"/>
              </a:rPr>
              <a:t> Samen Anjum Arani, Yu Zhang, Md Tanvir Rahman, Hui Yang</a:t>
            </a:r>
            <a:endParaRPr lang="en-US" sz="1350" dirty="0"/>
          </a:p>
        </p:txBody>
      </p:sp>
      <p:sp>
        <p:nvSpPr>
          <p:cNvPr id="5" name="Text 3"/>
          <p:cNvSpPr/>
          <p:nvPr/>
        </p:nvSpPr>
        <p:spPr>
          <a:xfrm>
            <a:off x="609481" y="2820829"/>
            <a:ext cx="13411438" cy="278606"/>
          </a:xfrm>
          <a:prstGeom prst="rect">
            <a:avLst/>
          </a:prstGeom>
          <a:noFill/>
          <a:ln/>
        </p:spPr>
        <p:txBody>
          <a:bodyPr wrap="none" lIns="0" tIns="0" rIns="0" bIns="0" rtlCol="0" anchor="t"/>
          <a:lstStyle/>
          <a:p>
            <a:pPr marL="0" indent="0" algn="l">
              <a:lnSpc>
                <a:spcPts val="2150"/>
              </a:lnSpc>
              <a:buNone/>
            </a:pPr>
            <a:r>
              <a:rPr lang="en-US" sz="1350" b="1" dirty="0">
                <a:solidFill>
                  <a:srgbClr val="00002E"/>
                </a:solidFill>
                <a:latin typeface="PT Sans" pitchFamily="34" charset="0"/>
                <a:ea typeface="PT Sans" pitchFamily="34" charset="-122"/>
                <a:cs typeface="PT Sans" pitchFamily="34" charset="-120"/>
              </a:rPr>
              <a:t>Year of Publication:</a:t>
            </a:r>
            <a:r>
              <a:rPr lang="en-US" sz="1350" dirty="0">
                <a:solidFill>
                  <a:srgbClr val="00002E"/>
                </a:solidFill>
                <a:latin typeface="PT Sans" pitchFamily="34" charset="0"/>
                <a:ea typeface="PT Sans" pitchFamily="34" charset="-122"/>
                <a:cs typeface="PT Sans" pitchFamily="34" charset="-120"/>
              </a:rPr>
              <a:t> 2020</a:t>
            </a:r>
            <a:endParaRPr lang="en-US" sz="1350" dirty="0"/>
          </a:p>
        </p:txBody>
      </p:sp>
      <p:sp>
        <p:nvSpPr>
          <p:cNvPr id="6" name="Shape 4"/>
          <p:cNvSpPr/>
          <p:nvPr/>
        </p:nvSpPr>
        <p:spPr>
          <a:xfrm>
            <a:off x="609481" y="3295293"/>
            <a:ext cx="13411438" cy="4462939"/>
          </a:xfrm>
          <a:prstGeom prst="roundRect">
            <a:avLst>
              <a:gd name="adj" fmla="val 5854"/>
            </a:avLst>
          </a:prstGeom>
          <a:noFill/>
          <a:ln w="7620">
            <a:solidFill>
              <a:srgbClr val="000000">
                <a:alpha val="8000"/>
              </a:srgbClr>
            </a:solidFill>
            <a:prstDash val="solid"/>
          </a:ln>
        </p:spPr>
      </p:sp>
      <p:sp>
        <p:nvSpPr>
          <p:cNvPr id="7" name="Shape 5"/>
          <p:cNvSpPr/>
          <p:nvPr/>
        </p:nvSpPr>
        <p:spPr>
          <a:xfrm>
            <a:off x="617101" y="3302913"/>
            <a:ext cx="13396198" cy="1111925"/>
          </a:xfrm>
          <a:prstGeom prst="rect">
            <a:avLst/>
          </a:prstGeom>
          <a:solidFill>
            <a:srgbClr val="FFFFFF">
              <a:alpha val="4000"/>
            </a:srgbClr>
          </a:solidFill>
          <a:ln/>
        </p:spPr>
      </p:sp>
      <p:sp>
        <p:nvSpPr>
          <p:cNvPr id="8" name="Text 6"/>
          <p:cNvSpPr/>
          <p:nvPr/>
        </p:nvSpPr>
        <p:spPr>
          <a:xfrm>
            <a:off x="791289" y="3414951"/>
            <a:ext cx="2997041" cy="278606"/>
          </a:xfrm>
          <a:prstGeom prst="rect">
            <a:avLst/>
          </a:prstGeom>
          <a:noFill/>
          <a:ln/>
        </p:spPr>
        <p:txBody>
          <a:bodyPr wrap="none" lIns="0" tIns="0" rIns="0" bIns="0" rtlCol="0" anchor="t"/>
          <a:lstStyle/>
          <a:p>
            <a:pPr marL="0" indent="0" algn="l">
              <a:lnSpc>
                <a:spcPts val="2150"/>
              </a:lnSpc>
              <a:buNone/>
            </a:pPr>
            <a:r>
              <a:rPr lang="en-US" sz="1350" b="1" dirty="0">
                <a:solidFill>
                  <a:srgbClr val="00002E"/>
                </a:solidFill>
                <a:latin typeface="PT Sans" pitchFamily="34" charset="0"/>
                <a:ea typeface="PT Sans" pitchFamily="34" charset="-122"/>
                <a:cs typeface="PT Sans" pitchFamily="34" charset="-120"/>
              </a:rPr>
              <a:t>Methodology</a:t>
            </a:r>
            <a:endParaRPr lang="en-US" sz="1350" dirty="0"/>
          </a:p>
        </p:txBody>
      </p:sp>
      <p:sp>
        <p:nvSpPr>
          <p:cNvPr id="9" name="Text 7"/>
          <p:cNvSpPr/>
          <p:nvPr/>
        </p:nvSpPr>
        <p:spPr>
          <a:xfrm>
            <a:off x="4144089" y="3414951"/>
            <a:ext cx="9695140" cy="278606"/>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00002E"/>
                </a:solidFill>
                <a:latin typeface="PT Sans" pitchFamily="34" charset="0"/>
                <a:ea typeface="PT Sans" pitchFamily="34" charset="-122"/>
                <a:cs typeface="PT Sans" pitchFamily="34" charset="-120"/>
              </a:rPr>
              <a:t>Uses EfficientNetLite-0 for melanoma vs non-melanoma classification.</a:t>
            </a:r>
            <a:endParaRPr lang="en-US" sz="1350" dirty="0"/>
          </a:p>
        </p:txBody>
      </p:sp>
      <p:sp>
        <p:nvSpPr>
          <p:cNvPr id="10" name="Text 8"/>
          <p:cNvSpPr/>
          <p:nvPr/>
        </p:nvSpPr>
        <p:spPr>
          <a:xfrm>
            <a:off x="4144089" y="3745706"/>
            <a:ext cx="9695140" cy="278606"/>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00002E"/>
                </a:solidFill>
                <a:latin typeface="PT Sans" pitchFamily="34" charset="0"/>
                <a:ea typeface="PT Sans" pitchFamily="34" charset="-122"/>
                <a:cs typeface="PT Sans" pitchFamily="34" charset="-120"/>
              </a:rPr>
              <a:t>Applies WGAN-based augmentation to balance dataset.</a:t>
            </a:r>
            <a:endParaRPr lang="en-US" sz="1350" dirty="0"/>
          </a:p>
        </p:txBody>
      </p:sp>
      <p:sp>
        <p:nvSpPr>
          <p:cNvPr id="11" name="Text 9"/>
          <p:cNvSpPr/>
          <p:nvPr/>
        </p:nvSpPr>
        <p:spPr>
          <a:xfrm>
            <a:off x="4144089" y="4076462"/>
            <a:ext cx="9695140" cy="278606"/>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00002E"/>
                </a:solidFill>
                <a:latin typeface="PT Sans" pitchFamily="34" charset="0"/>
                <a:ea typeface="PT Sans" pitchFamily="34" charset="-122"/>
                <a:cs typeface="PT Sans" pitchFamily="34" charset="-120"/>
              </a:rPr>
              <a:t>Deploys model on Android via TensorFlow Lite.</a:t>
            </a:r>
            <a:endParaRPr lang="en-US" sz="1350" dirty="0"/>
          </a:p>
        </p:txBody>
      </p:sp>
      <p:sp>
        <p:nvSpPr>
          <p:cNvPr id="12" name="Shape 10"/>
          <p:cNvSpPr/>
          <p:nvPr/>
        </p:nvSpPr>
        <p:spPr>
          <a:xfrm>
            <a:off x="617101" y="4414838"/>
            <a:ext cx="13396198" cy="1111925"/>
          </a:xfrm>
          <a:prstGeom prst="rect">
            <a:avLst/>
          </a:prstGeom>
          <a:solidFill>
            <a:srgbClr val="000000">
              <a:alpha val="4000"/>
            </a:srgbClr>
          </a:solidFill>
          <a:ln/>
        </p:spPr>
      </p:sp>
      <p:sp>
        <p:nvSpPr>
          <p:cNvPr id="13" name="Text 11"/>
          <p:cNvSpPr/>
          <p:nvPr/>
        </p:nvSpPr>
        <p:spPr>
          <a:xfrm>
            <a:off x="791289" y="4526875"/>
            <a:ext cx="2997041" cy="278606"/>
          </a:xfrm>
          <a:prstGeom prst="rect">
            <a:avLst/>
          </a:prstGeom>
          <a:noFill/>
          <a:ln/>
        </p:spPr>
        <p:txBody>
          <a:bodyPr wrap="none" lIns="0" tIns="0" rIns="0" bIns="0" rtlCol="0" anchor="t"/>
          <a:lstStyle/>
          <a:p>
            <a:pPr marL="0" indent="0" algn="l">
              <a:lnSpc>
                <a:spcPts val="2150"/>
              </a:lnSpc>
              <a:buNone/>
            </a:pPr>
            <a:r>
              <a:rPr lang="en-US" sz="1350" b="1" dirty="0">
                <a:solidFill>
                  <a:srgbClr val="00002E"/>
                </a:solidFill>
                <a:latin typeface="PT Sans" pitchFamily="34" charset="0"/>
                <a:ea typeface="PT Sans" pitchFamily="34" charset="-122"/>
                <a:cs typeface="PT Sans" pitchFamily="34" charset="-120"/>
              </a:rPr>
              <a:t>Contributions</a:t>
            </a:r>
            <a:endParaRPr lang="en-US" sz="1350" dirty="0"/>
          </a:p>
        </p:txBody>
      </p:sp>
      <p:sp>
        <p:nvSpPr>
          <p:cNvPr id="14" name="Text 12"/>
          <p:cNvSpPr/>
          <p:nvPr/>
        </p:nvSpPr>
        <p:spPr>
          <a:xfrm>
            <a:off x="4144089" y="4526875"/>
            <a:ext cx="9695140" cy="278606"/>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00002E"/>
                </a:solidFill>
                <a:latin typeface="PT Sans" pitchFamily="34" charset="0"/>
                <a:ea typeface="PT Sans" pitchFamily="34" charset="-122"/>
                <a:cs typeface="PT Sans" pitchFamily="34" charset="-120"/>
              </a:rPr>
              <a:t>Proposes a complete mobile melanoma detection system ("Melanlysis").</a:t>
            </a:r>
            <a:endParaRPr lang="en-US" sz="1350" dirty="0"/>
          </a:p>
        </p:txBody>
      </p:sp>
      <p:sp>
        <p:nvSpPr>
          <p:cNvPr id="15" name="Text 13"/>
          <p:cNvSpPr/>
          <p:nvPr/>
        </p:nvSpPr>
        <p:spPr>
          <a:xfrm>
            <a:off x="4144089" y="4857631"/>
            <a:ext cx="9695140" cy="278606"/>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00002E"/>
                </a:solidFill>
                <a:latin typeface="PT Sans" pitchFamily="34" charset="0"/>
                <a:ea typeface="PT Sans" pitchFamily="34" charset="-122"/>
                <a:cs typeface="PT Sans" pitchFamily="34" charset="-120"/>
              </a:rPr>
              <a:t>Shows WGAN improves minority class representation.</a:t>
            </a:r>
            <a:endParaRPr lang="en-US" sz="1350" dirty="0"/>
          </a:p>
        </p:txBody>
      </p:sp>
      <p:sp>
        <p:nvSpPr>
          <p:cNvPr id="16" name="Text 14"/>
          <p:cNvSpPr/>
          <p:nvPr/>
        </p:nvSpPr>
        <p:spPr>
          <a:xfrm>
            <a:off x="4144089" y="5188387"/>
            <a:ext cx="9695140" cy="278606"/>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00002E"/>
                </a:solidFill>
                <a:latin typeface="PT Sans" pitchFamily="34" charset="0"/>
                <a:ea typeface="PT Sans" pitchFamily="34" charset="-122"/>
                <a:cs typeface="PT Sans" pitchFamily="34" charset="-120"/>
              </a:rPr>
              <a:t>Demonstrates on-device, privacy-focused melanoma detection.</a:t>
            </a:r>
            <a:endParaRPr lang="en-US" sz="1350" dirty="0"/>
          </a:p>
        </p:txBody>
      </p:sp>
      <p:sp>
        <p:nvSpPr>
          <p:cNvPr id="17" name="Shape 15"/>
          <p:cNvSpPr/>
          <p:nvPr/>
        </p:nvSpPr>
        <p:spPr>
          <a:xfrm>
            <a:off x="617101" y="5526762"/>
            <a:ext cx="13396198" cy="1111925"/>
          </a:xfrm>
          <a:prstGeom prst="rect">
            <a:avLst/>
          </a:prstGeom>
          <a:solidFill>
            <a:srgbClr val="FFFFFF">
              <a:alpha val="4000"/>
            </a:srgbClr>
          </a:solidFill>
          <a:ln/>
        </p:spPr>
      </p:sp>
      <p:sp>
        <p:nvSpPr>
          <p:cNvPr id="18" name="Text 16"/>
          <p:cNvSpPr/>
          <p:nvPr/>
        </p:nvSpPr>
        <p:spPr>
          <a:xfrm>
            <a:off x="791289" y="5638800"/>
            <a:ext cx="2997041" cy="278606"/>
          </a:xfrm>
          <a:prstGeom prst="rect">
            <a:avLst/>
          </a:prstGeom>
          <a:noFill/>
          <a:ln/>
        </p:spPr>
        <p:txBody>
          <a:bodyPr wrap="none" lIns="0" tIns="0" rIns="0" bIns="0" rtlCol="0" anchor="t"/>
          <a:lstStyle/>
          <a:p>
            <a:pPr marL="0" indent="0" algn="l">
              <a:lnSpc>
                <a:spcPts val="2150"/>
              </a:lnSpc>
              <a:buNone/>
            </a:pPr>
            <a:r>
              <a:rPr lang="en-US" sz="1350" b="1" dirty="0">
                <a:solidFill>
                  <a:srgbClr val="00002E"/>
                </a:solidFill>
                <a:latin typeface="PT Sans" pitchFamily="34" charset="0"/>
                <a:ea typeface="PT Sans" pitchFamily="34" charset="-122"/>
                <a:cs typeface="PT Sans" pitchFamily="34" charset="-120"/>
              </a:rPr>
              <a:t>Advantages</a:t>
            </a:r>
            <a:endParaRPr lang="en-US" sz="1350" dirty="0"/>
          </a:p>
        </p:txBody>
      </p:sp>
      <p:sp>
        <p:nvSpPr>
          <p:cNvPr id="19" name="Text 17"/>
          <p:cNvSpPr/>
          <p:nvPr/>
        </p:nvSpPr>
        <p:spPr>
          <a:xfrm>
            <a:off x="4144089" y="5638800"/>
            <a:ext cx="9695140" cy="278606"/>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00002E"/>
                </a:solidFill>
                <a:latin typeface="PT Sans" pitchFamily="34" charset="0"/>
                <a:ea typeface="PT Sans" pitchFamily="34" charset="-122"/>
                <a:cs typeface="PT Sans" pitchFamily="34" charset="-120"/>
              </a:rPr>
              <a:t>Low-latency real-time performance.</a:t>
            </a:r>
            <a:endParaRPr lang="en-US" sz="1350" dirty="0"/>
          </a:p>
        </p:txBody>
      </p:sp>
      <p:sp>
        <p:nvSpPr>
          <p:cNvPr id="20" name="Text 18"/>
          <p:cNvSpPr/>
          <p:nvPr/>
        </p:nvSpPr>
        <p:spPr>
          <a:xfrm>
            <a:off x="4144089" y="5969556"/>
            <a:ext cx="9695140" cy="278606"/>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00002E"/>
                </a:solidFill>
                <a:latin typeface="PT Sans" pitchFamily="34" charset="0"/>
                <a:ea typeface="PT Sans" pitchFamily="34" charset="-122"/>
                <a:cs typeface="PT Sans" pitchFamily="34" charset="-120"/>
              </a:rPr>
              <a:t>Works fully offline, ensures data privacy.</a:t>
            </a:r>
            <a:endParaRPr lang="en-US" sz="1350" dirty="0"/>
          </a:p>
        </p:txBody>
      </p:sp>
      <p:sp>
        <p:nvSpPr>
          <p:cNvPr id="21" name="Text 19"/>
          <p:cNvSpPr/>
          <p:nvPr/>
        </p:nvSpPr>
        <p:spPr>
          <a:xfrm>
            <a:off x="4144089" y="6300311"/>
            <a:ext cx="9695140" cy="278606"/>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00002E"/>
                </a:solidFill>
                <a:latin typeface="PT Sans" pitchFamily="34" charset="0"/>
                <a:ea typeface="PT Sans" pitchFamily="34" charset="-122"/>
                <a:cs typeface="PT Sans" pitchFamily="34" charset="-120"/>
              </a:rPr>
              <a:t>Achieves high accuracy (~94%).</a:t>
            </a:r>
            <a:endParaRPr lang="en-US" sz="1350" dirty="0"/>
          </a:p>
        </p:txBody>
      </p:sp>
      <p:sp>
        <p:nvSpPr>
          <p:cNvPr id="22" name="Shape 20"/>
          <p:cNvSpPr/>
          <p:nvPr/>
        </p:nvSpPr>
        <p:spPr>
          <a:xfrm>
            <a:off x="617101" y="6638687"/>
            <a:ext cx="13396198" cy="1111925"/>
          </a:xfrm>
          <a:prstGeom prst="rect">
            <a:avLst/>
          </a:prstGeom>
          <a:solidFill>
            <a:srgbClr val="000000">
              <a:alpha val="4000"/>
            </a:srgbClr>
          </a:solidFill>
          <a:ln/>
        </p:spPr>
      </p:sp>
      <p:sp>
        <p:nvSpPr>
          <p:cNvPr id="23" name="Text 21"/>
          <p:cNvSpPr/>
          <p:nvPr/>
        </p:nvSpPr>
        <p:spPr>
          <a:xfrm>
            <a:off x="791289" y="6750725"/>
            <a:ext cx="2997041" cy="278606"/>
          </a:xfrm>
          <a:prstGeom prst="rect">
            <a:avLst/>
          </a:prstGeom>
          <a:noFill/>
          <a:ln/>
        </p:spPr>
        <p:txBody>
          <a:bodyPr wrap="none" lIns="0" tIns="0" rIns="0" bIns="0" rtlCol="0" anchor="t"/>
          <a:lstStyle/>
          <a:p>
            <a:pPr marL="0" indent="0" algn="l">
              <a:lnSpc>
                <a:spcPts val="2150"/>
              </a:lnSpc>
              <a:buNone/>
            </a:pPr>
            <a:r>
              <a:rPr lang="en-US" sz="1350" b="1" dirty="0">
                <a:solidFill>
                  <a:srgbClr val="00002E"/>
                </a:solidFill>
                <a:latin typeface="PT Sans" pitchFamily="34" charset="0"/>
                <a:ea typeface="PT Sans" pitchFamily="34" charset="-122"/>
                <a:cs typeface="PT Sans" pitchFamily="34" charset="-120"/>
              </a:rPr>
              <a:t>Limitations</a:t>
            </a:r>
            <a:endParaRPr lang="en-US" sz="1350" dirty="0"/>
          </a:p>
        </p:txBody>
      </p:sp>
      <p:sp>
        <p:nvSpPr>
          <p:cNvPr id="24" name="Text 22"/>
          <p:cNvSpPr/>
          <p:nvPr/>
        </p:nvSpPr>
        <p:spPr>
          <a:xfrm>
            <a:off x="4144089" y="6750725"/>
            <a:ext cx="9695140" cy="278606"/>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00002E"/>
                </a:solidFill>
                <a:latin typeface="PT Sans" pitchFamily="34" charset="0"/>
                <a:ea typeface="PT Sans" pitchFamily="34" charset="-122"/>
                <a:cs typeface="PT Sans" pitchFamily="34" charset="-120"/>
              </a:rPr>
              <a:t>Only binary classification supported.</a:t>
            </a:r>
            <a:endParaRPr lang="en-US" sz="1350" dirty="0"/>
          </a:p>
        </p:txBody>
      </p:sp>
      <p:sp>
        <p:nvSpPr>
          <p:cNvPr id="25" name="Text 23"/>
          <p:cNvSpPr/>
          <p:nvPr/>
        </p:nvSpPr>
        <p:spPr>
          <a:xfrm>
            <a:off x="4144089" y="7081480"/>
            <a:ext cx="9695140" cy="278606"/>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00002E"/>
                </a:solidFill>
                <a:latin typeface="PT Sans" pitchFamily="34" charset="0"/>
                <a:ea typeface="PT Sans" pitchFamily="34" charset="-122"/>
                <a:cs typeface="PT Sans" pitchFamily="34" charset="-120"/>
              </a:rPr>
              <a:t>Evaluation limited to public datasets (not clinical).</a:t>
            </a:r>
            <a:endParaRPr lang="en-US" sz="1350" dirty="0"/>
          </a:p>
        </p:txBody>
      </p:sp>
      <p:sp>
        <p:nvSpPr>
          <p:cNvPr id="26" name="Text 24"/>
          <p:cNvSpPr/>
          <p:nvPr/>
        </p:nvSpPr>
        <p:spPr>
          <a:xfrm>
            <a:off x="4144089" y="7412236"/>
            <a:ext cx="9695140" cy="278606"/>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00002E"/>
                </a:solidFill>
                <a:latin typeface="PT Sans" pitchFamily="34" charset="0"/>
                <a:ea typeface="PT Sans" pitchFamily="34" charset="-122"/>
                <a:cs typeface="PT Sans" pitchFamily="34" charset="-120"/>
              </a:rPr>
              <a:t>Generalization to real-world images not fully tested.</a:t>
            </a:r>
            <a:endParaRPr lang="en-US" sz="1350" dirty="0"/>
          </a:p>
        </p:txBody>
      </p:sp>
      <p:pic>
        <p:nvPicPr>
          <p:cNvPr id="27" name="Picture 26">
            <a:extLst>
              <a:ext uri="{FF2B5EF4-FFF2-40B4-BE49-F238E27FC236}">
                <a16:creationId xmlns:a16="http://schemas.microsoft.com/office/drawing/2014/main" id="{5022968C-56B0-F9DA-3FE8-2FF664D6837A}"/>
              </a:ext>
            </a:extLst>
          </p:cNvPr>
          <p:cNvPicPr>
            <a:picLocks noChangeAspect="1"/>
          </p:cNvPicPr>
          <p:nvPr/>
        </p:nvPicPr>
        <p:blipFill>
          <a:blip r:embed="rId3"/>
          <a:stretch>
            <a:fillRect/>
          </a:stretch>
        </p:blipFill>
        <p:spPr>
          <a:xfrm>
            <a:off x="12801673" y="7790249"/>
            <a:ext cx="1755992" cy="43935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48653" y="509588"/>
            <a:ext cx="13333095" cy="1090136"/>
          </a:xfrm>
          <a:prstGeom prst="rect">
            <a:avLst/>
          </a:prstGeom>
          <a:noFill/>
          <a:ln/>
        </p:spPr>
        <p:txBody>
          <a:bodyPr wrap="square" lIns="0" tIns="0" rIns="0" bIns="0" rtlCol="0" anchor="t"/>
          <a:lstStyle/>
          <a:p>
            <a:pPr marL="0" indent="0" algn="l">
              <a:lnSpc>
                <a:spcPts val="4250"/>
              </a:lnSpc>
              <a:buNone/>
            </a:pPr>
            <a:r>
              <a:rPr lang="en-US" sz="3400" dirty="0">
                <a:solidFill>
                  <a:srgbClr val="00002E"/>
                </a:solidFill>
                <a:latin typeface="Nunito Semi Bold" pitchFamily="34" charset="0"/>
                <a:ea typeface="Nunito Semi Bold" pitchFamily="34" charset="-122"/>
                <a:cs typeface="Nunito Semi Bold" pitchFamily="34" charset="-120"/>
              </a:rPr>
              <a:t>2)Hybrid Deep Learning Framework for Melanoma Diagnosis Using Dermoscopic Medical Images</a:t>
            </a:r>
            <a:endParaRPr lang="en-US" sz="3400" dirty="0"/>
          </a:p>
        </p:txBody>
      </p:sp>
      <p:sp>
        <p:nvSpPr>
          <p:cNvPr id="3" name="Text 1"/>
          <p:cNvSpPr/>
          <p:nvPr/>
        </p:nvSpPr>
        <p:spPr>
          <a:xfrm>
            <a:off x="648653" y="1970365"/>
            <a:ext cx="13333095" cy="296585"/>
          </a:xfrm>
          <a:prstGeom prst="rect">
            <a:avLst/>
          </a:prstGeom>
          <a:noFill/>
          <a:ln/>
        </p:spPr>
        <p:txBody>
          <a:bodyPr wrap="none" lIns="0" tIns="0" rIns="0" bIns="0" rtlCol="0" anchor="t"/>
          <a:lstStyle/>
          <a:p>
            <a:pPr marL="0" indent="0" algn="l">
              <a:lnSpc>
                <a:spcPts val="2300"/>
              </a:lnSpc>
              <a:buNone/>
            </a:pPr>
            <a:r>
              <a:rPr lang="en-US" sz="1450" b="1" dirty="0">
                <a:solidFill>
                  <a:srgbClr val="00002E"/>
                </a:solidFill>
                <a:latin typeface="PT Sans" pitchFamily="34" charset="0"/>
                <a:ea typeface="PT Sans" pitchFamily="34" charset="-122"/>
                <a:cs typeface="PT Sans" pitchFamily="34" charset="-120"/>
              </a:rPr>
              <a:t>Authors:</a:t>
            </a:r>
            <a:r>
              <a:rPr lang="en-US" sz="1450" dirty="0">
                <a:solidFill>
                  <a:srgbClr val="00002E"/>
                </a:solidFill>
                <a:latin typeface="PT Sans" pitchFamily="34" charset="0"/>
                <a:ea typeface="PT Sans" pitchFamily="34" charset="-122"/>
                <a:cs typeface="PT Sans" pitchFamily="34" charset="-120"/>
              </a:rPr>
              <a:t> Muhammad Mateen, Shaukat Hayat, Fizzah Arshad, Yeong-Hyeon Gu, Mugahed A. Al-Antari</a:t>
            </a:r>
            <a:endParaRPr lang="en-US" sz="1450" dirty="0"/>
          </a:p>
        </p:txBody>
      </p:sp>
      <p:sp>
        <p:nvSpPr>
          <p:cNvPr id="4" name="Text 2"/>
          <p:cNvSpPr/>
          <p:nvPr/>
        </p:nvSpPr>
        <p:spPr>
          <a:xfrm>
            <a:off x="648653" y="2475428"/>
            <a:ext cx="13333095" cy="296585"/>
          </a:xfrm>
          <a:prstGeom prst="rect">
            <a:avLst/>
          </a:prstGeom>
          <a:noFill/>
          <a:ln/>
        </p:spPr>
        <p:txBody>
          <a:bodyPr wrap="none" lIns="0" tIns="0" rIns="0" bIns="0" rtlCol="0" anchor="t"/>
          <a:lstStyle/>
          <a:p>
            <a:pPr marL="0" indent="0" algn="l">
              <a:lnSpc>
                <a:spcPts val="2300"/>
              </a:lnSpc>
              <a:buNone/>
            </a:pPr>
            <a:r>
              <a:rPr lang="en-US" sz="1450" b="1" dirty="0">
                <a:solidFill>
                  <a:srgbClr val="00002E"/>
                </a:solidFill>
                <a:latin typeface="PT Sans" pitchFamily="34" charset="0"/>
                <a:ea typeface="PT Sans" pitchFamily="34" charset="-122"/>
                <a:cs typeface="PT Sans" pitchFamily="34" charset="-120"/>
              </a:rPr>
              <a:t>Year of Publication:</a:t>
            </a:r>
            <a:r>
              <a:rPr lang="en-US" sz="1450" dirty="0">
                <a:solidFill>
                  <a:srgbClr val="00002E"/>
                </a:solidFill>
                <a:latin typeface="PT Sans" pitchFamily="34" charset="0"/>
                <a:ea typeface="PT Sans" pitchFamily="34" charset="-122"/>
                <a:cs typeface="PT Sans" pitchFamily="34" charset="-120"/>
              </a:rPr>
              <a:t> 2024</a:t>
            </a:r>
            <a:endParaRPr lang="en-US" sz="1450" dirty="0"/>
          </a:p>
        </p:txBody>
      </p:sp>
      <p:sp>
        <p:nvSpPr>
          <p:cNvPr id="5" name="Shape 3"/>
          <p:cNvSpPr/>
          <p:nvPr/>
        </p:nvSpPr>
        <p:spPr>
          <a:xfrm>
            <a:off x="648653" y="2980492"/>
            <a:ext cx="13333095" cy="4745355"/>
          </a:xfrm>
          <a:prstGeom prst="roundRect">
            <a:avLst>
              <a:gd name="adj" fmla="val 5858"/>
            </a:avLst>
          </a:prstGeom>
          <a:noFill/>
          <a:ln w="7620">
            <a:solidFill>
              <a:srgbClr val="000000">
                <a:alpha val="8000"/>
              </a:srgbClr>
            </a:solidFill>
            <a:prstDash val="solid"/>
          </a:ln>
        </p:spPr>
      </p:sp>
      <p:sp>
        <p:nvSpPr>
          <p:cNvPr id="6" name="Shape 4"/>
          <p:cNvSpPr/>
          <p:nvPr/>
        </p:nvSpPr>
        <p:spPr>
          <a:xfrm>
            <a:off x="656273" y="2988112"/>
            <a:ext cx="13317855" cy="1182529"/>
          </a:xfrm>
          <a:prstGeom prst="rect">
            <a:avLst/>
          </a:prstGeom>
          <a:solidFill>
            <a:srgbClr val="FFFFFF">
              <a:alpha val="4000"/>
            </a:srgbClr>
          </a:solidFill>
          <a:ln/>
        </p:spPr>
      </p:sp>
      <p:sp>
        <p:nvSpPr>
          <p:cNvPr id="7" name="Text 5"/>
          <p:cNvSpPr/>
          <p:nvPr/>
        </p:nvSpPr>
        <p:spPr>
          <a:xfrm>
            <a:off x="841534" y="3106817"/>
            <a:ext cx="2955131" cy="296585"/>
          </a:xfrm>
          <a:prstGeom prst="rect">
            <a:avLst/>
          </a:prstGeom>
          <a:noFill/>
          <a:ln/>
        </p:spPr>
        <p:txBody>
          <a:bodyPr wrap="none" lIns="0" tIns="0" rIns="0" bIns="0" rtlCol="0" anchor="t"/>
          <a:lstStyle/>
          <a:p>
            <a:pPr marL="0" indent="0" algn="l">
              <a:lnSpc>
                <a:spcPts val="2300"/>
              </a:lnSpc>
              <a:buNone/>
            </a:pPr>
            <a:r>
              <a:rPr lang="en-US" sz="1450" b="1" dirty="0">
                <a:solidFill>
                  <a:srgbClr val="00002E"/>
                </a:solidFill>
                <a:latin typeface="PT Sans" pitchFamily="34" charset="0"/>
                <a:ea typeface="PT Sans" pitchFamily="34" charset="-122"/>
                <a:cs typeface="PT Sans" pitchFamily="34" charset="-120"/>
              </a:rPr>
              <a:t>Methodology</a:t>
            </a:r>
            <a:endParaRPr lang="en-US" sz="1450" dirty="0"/>
          </a:p>
        </p:txBody>
      </p:sp>
      <p:sp>
        <p:nvSpPr>
          <p:cNvPr id="8" name="Text 6"/>
          <p:cNvSpPr/>
          <p:nvPr/>
        </p:nvSpPr>
        <p:spPr>
          <a:xfrm>
            <a:off x="4174808" y="3106817"/>
            <a:ext cx="9614059" cy="296585"/>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00002E"/>
                </a:solidFill>
                <a:latin typeface="PT Sans" pitchFamily="34" charset="0"/>
                <a:ea typeface="PT Sans" pitchFamily="34" charset="-122"/>
                <a:cs typeface="PT Sans" pitchFamily="34" charset="-120"/>
              </a:rPr>
              <a:t>Uses U-Net for segmentation.</a:t>
            </a:r>
            <a:endParaRPr lang="en-US" sz="1450" dirty="0"/>
          </a:p>
        </p:txBody>
      </p:sp>
      <p:sp>
        <p:nvSpPr>
          <p:cNvPr id="9" name="Text 7"/>
          <p:cNvSpPr/>
          <p:nvPr/>
        </p:nvSpPr>
        <p:spPr>
          <a:xfrm>
            <a:off x="4174808" y="3458885"/>
            <a:ext cx="9614059" cy="296585"/>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00002E"/>
                </a:solidFill>
                <a:latin typeface="PT Sans" pitchFamily="34" charset="0"/>
                <a:ea typeface="PT Sans" pitchFamily="34" charset="-122"/>
                <a:cs typeface="PT Sans" pitchFamily="34" charset="-120"/>
              </a:rPr>
              <a:t>Inception-ResNet-V2 for deep feature extraction.</a:t>
            </a:r>
            <a:endParaRPr lang="en-US" sz="1450" dirty="0"/>
          </a:p>
        </p:txBody>
      </p:sp>
      <p:sp>
        <p:nvSpPr>
          <p:cNvPr id="10" name="Text 8"/>
          <p:cNvSpPr/>
          <p:nvPr/>
        </p:nvSpPr>
        <p:spPr>
          <a:xfrm>
            <a:off x="4174808" y="3810953"/>
            <a:ext cx="9614059" cy="296585"/>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00002E"/>
                </a:solidFill>
                <a:latin typeface="PT Sans" pitchFamily="34" charset="0"/>
                <a:ea typeface="PT Sans" pitchFamily="34" charset="-122"/>
                <a:cs typeface="PT Sans" pitchFamily="34" charset="-120"/>
              </a:rPr>
              <a:t>Vision Transformer (ViT) for final classification.</a:t>
            </a:r>
            <a:endParaRPr lang="en-US" sz="1450" dirty="0"/>
          </a:p>
        </p:txBody>
      </p:sp>
      <p:sp>
        <p:nvSpPr>
          <p:cNvPr id="11" name="Shape 9"/>
          <p:cNvSpPr/>
          <p:nvPr/>
        </p:nvSpPr>
        <p:spPr>
          <a:xfrm>
            <a:off x="656273" y="4170640"/>
            <a:ext cx="13317855" cy="1182529"/>
          </a:xfrm>
          <a:prstGeom prst="rect">
            <a:avLst/>
          </a:prstGeom>
          <a:solidFill>
            <a:srgbClr val="000000">
              <a:alpha val="4000"/>
            </a:srgbClr>
          </a:solidFill>
          <a:ln/>
        </p:spPr>
      </p:sp>
      <p:sp>
        <p:nvSpPr>
          <p:cNvPr id="12" name="Text 10"/>
          <p:cNvSpPr/>
          <p:nvPr/>
        </p:nvSpPr>
        <p:spPr>
          <a:xfrm>
            <a:off x="841534" y="4289346"/>
            <a:ext cx="2955131" cy="296585"/>
          </a:xfrm>
          <a:prstGeom prst="rect">
            <a:avLst/>
          </a:prstGeom>
          <a:noFill/>
          <a:ln/>
        </p:spPr>
        <p:txBody>
          <a:bodyPr wrap="none" lIns="0" tIns="0" rIns="0" bIns="0" rtlCol="0" anchor="t"/>
          <a:lstStyle/>
          <a:p>
            <a:pPr marL="0" indent="0" algn="l">
              <a:lnSpc>
                <a:spcPts val="2300"/>
              </a:lnSpc>
              <a:buNone/>
            </a:pPr>
            <a:r>
              <a:rPr lang="en-US" sz="1450" b="1" dirty="0">
                <a:solidFill>
                  <a:srgbClr val="00002E"/>
                </a:solidFill>
                <a:latin typeface="PT Sans" pitchFamily="34" charset="0"/>
                <a:ea typeface="PT Sans" pitchFamily="34" charset="-122"/>
                <a:cs typeface="PT Sans" pitchFamily="34" charset="-120"/>
              </a:rPr>
              <a:t>Contributions</a:t>
            </a:r>
            <a:endParaRPr lang="en-US" sz="1450" dirty="0"/>
          </a:p>
        </p:txBody>
      </p:sp>
      <p:sp>
        <p:nvSpPr>
          <p:cNvPr id="13" name="Text 11"/>
          <p:cNvSpPr/>
          <p:nvPr/>
        </p:nvSpPr>
        <p:spPr>
          <a:xfrm>
            <a:off x="4174808" y="4289346"/>
            <a:ext cx="9614059" cy="296585"/>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00002E"/>
                </a:solidFill>
                <a:latin typeface="PT Sans" pitchFamily="34" charset="0"/>
                <a:ea typeface="PT Sans" pitchFamily="34" charset="-122"/>
                <a:cs typeface="PT Sans" pitchFamily="34" charset="-120"/>
              </a:rPr>
              <a:t>Introduces a powerful three-stage hybrid model.</a:t>
            </a:r>
            <a:endParaRPr lang="en-US" sz="1450" dirty="0"/>
          </a:p>
        </p:txBody>
      </p:sp>
      <p:sp>
        <p:nvSpPr>
          <p:cNvPr id="14" name="Text 12"/>
          <p:cNvSpPr/>
          <p:nvPr/>
        </p:nvSpPr>
        <p:spPr>
          <a:xfrm>
            <a:off x="4174808" y="4641413"/>
            <a:ext cx="9614059" cy="296585"/>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00002E"/>
                </a:solidFill>
                <a:latin typeface="PT Sans" pitchFamily="34" charset="0"/>
                <a:ea typeface="PT Sans" pitchFamily="34" charset="-122"/>
                <a:cs typeface="PT Sans" pitchFamily="34" charset="-120"/>
              </a:rPr>
              <a:t>Performs extensive ablation studies.</a:t>
            </a:r>
            <a:endParaRPr lang="en-US" sz="1450" dirty="0"/>
          </a:p>
        </p:txBody>
      </p:sp>
      <p:sp>
        <p:nvSpPr>
          <p:cNvPr id="15" name="Text 13"/>
          <p:cNvSpPr/>
          <p:nvPr/>
        </p:nvSpPr>
        <p:spPr>
          <a:xfrm>
            <a:off x="4174808" y="4993481"/>
            <a:ext cx="9614059" cy="296585"/>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00002E"/>
                </a:solidFill>
                <a:latin typeface="PT Sans" pitchFamily="34" charset="0"/>
                <a:ea typeface="PT Sans" pitchFamily="34" charset="-122"/>
                <a:cs typeface="PT Sans" pitchFamily="34" charset="-120"/>
              </a:rPr>
              <a:t>Achieves 98.65% accuracy with strong sensitivity.</a:t>
            </a:r>
            <a:endParaRPr lang="en-US" sz="1450" dirty="0"/>
          </a:p>
        </p:txBody>
      </p:sp>
      <p:sp>
        <p:nvSpPr>
          <p:cNvPr id="16" name="Shape 14"/>
          <p:cNvSpPr/>
          <p:nvPr/>
        </p:nvSpPr>
        <p:spPr>
          <a:xfrm>
            <a:off x="656273" y="5353169"/>
            <a:ext cx="13317855" cy="1182529"/>
          </a:xfrm>
          <a:prstGeom prst="rect">
            <a:avLst/>
          </a:prstGeom>
          <a:solidFill>
            <a:srgbClr val="FFFFFF">
              <a:alpha val="4000"/>
            </a:srgbClr>
          </a:solidFill>
          <a:ln/>
        </p:spPr>
      </p:sp>
      <p:sp>
        <p:nvSpPr>
          <p:cNvPr id="17" name="Text 15"/>
          <p:cNvSpPr/>
          <p:nvPr/>
        </p:nvSpPr>
        <p:spPr>
          <a:xfrm>
            <a:off x="841534" y="5471874"/>
            <a:ext cx="2955131" cy="296585"/>
          </a:xfrm>
          <a:prstGeom prst="rect">
            <a:avLst/>
          </a:prstGeom>
          <a:noFill/>
          <a:ln/>
        </p:spPr>
        <p:txBody>
          <a:bodyPr wrap="none" lIns="0" tIns="0" rIns="0" bIns="0" rtlCol="0" anchor="t"/>
          <a:lstStyle/>
          <a:p>
            <a:pPr marL="0" indent="0" algn="l">
              <a:lnSpc>
                <a:spcPts val="2300"/>
              </a:lnSpc>
              <a:buNone/>
            </a:pPr>
            <a:r>
              <a:rPr lang="en-US" sz="1450" b="1" dirty="0">
                <a:solidFill>
                  <a:srgbClr val="00002E"/>
                </a:solidFill>
                <a:latin typeface="PT Sans" pitchFamily="34" charset="0"/>
                <a:ea typeface="PT Sans" pitchFamily="34" charset="-122"/>
                <a:cs typeface="PT Sans" pitchFamily="34" charset="-120"/>
              </a:rPr>
              <a:t>Advantages</a:t>
            </a:r>
            <a:endParaRPr lang="en-US" sz="1450" dirty="0"/>
          </a:p>
        </p:txBody>
      </p:sp>
      <p:sp>
        <p:nvSpPr>
          <p:cNvPr id="18" name="Text 16"/>
          <p:cNvSpPr/>
          <p:nvPr/>
        </p:nvSpPr>
        <p:spPr>
          <a:xfrm>
            <a:off x="4174808" y="5471874"/>
            <a:ext cx="9614059" cy="296585"/>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00002E"/>
                </a:solidFill>
                <a:latin typeface="PT Sans" pitchFamily="34" charset="0"/>
                <a:ea typeface="PT Sans" pitchFamily="34" charset="-122"/>
                <a:cs typeface="PT Sans" pitchFamily="34" charset="-120"/>
              </a:rPr>
              <a:t>High clinical-grade performance.</a:t>
            </a:r>
            <a:endParaRPr lang="en-US" sz="1450" dirty="0"/>
          </a:p>
        </p:txBody>
      </p:sp>
      <p:sp>
        <p:nvSpPr>
          <p:cNvPr id="19" name="Text 17"/>
          <p:cNvSpPr/>
          <p:nvPr/>
        </p:nvSpPr>
        <p:spPr>
          <a:xfrm>
            <a:off x="4174808" y="5823942"/>
            <a:ext cx="9614059" cy="296585"/>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00002E"/>
                </a:solidFill>
                <a:latin typeface="PT Sans" pitchFamily="34" charset="0"/>
                <a:ea typeface="PT Sans" pitchFamily="34" charset="-122"/>
                <a:cs typeface="PT Sans" pitchFamily="34" charset="-120"/>
              </a:rPr>
              <a:t>Segmentation improves focus on lesion region.</a:t>
            </a:r>
            <a:endParaRPr lang="en-US" sz="1450" dirty="0"/>
          </a:p>
        </p:txBody>
      </p:sp>
      <p:sp>
        <p:nvSpPr>
          <p:cNvPr id="20" name="Text 18"/>
          <p:cNvSpPr/>
          <p:nvPr/>
        </p:nvSpPr>
        <p:spPr>
          <a:xfrm>
            <a:off x="4174808" y="6176010"/>
            <a:ext cx="9614059" cy="296585"/>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00002E"/>
                </a:solidFill>
                <a:latin typeface="PT Sans" pitchFamily="34" charset="0"/>
                <a:ea typeface="PT Sans" pitchFamily="34" charset="-122"/>
                <a:cs typeface="PT Sans" pitchFamily="34" charset="-120"/>
              </a:rPr>
              <a:t>Transformer improves global context understanding.</a:t>
            </a:r>
            <a:endParaRPr lang="en-US" sz="1450" dirty="0"/>
          </a:p>
        </p:txBody>
      </p:sp>
      <p:sp>
        <p:nvSpPr>
          <p:cNvPr id="21" name="Shape 19"/>
          <p:cNvSpPr/>
          <p:nvPr/>
        </p:nvSpPr>
        <p:spPr>
          <a:xfrm>
            <a:off x="656273" y="6535698"/>
            <a:ext cx="13317855" cy="1182529"/>
          </a:xfrm>
          <a:prstGeom prst="rect">
            <a:avLst/>
          </a:prstGeom>
          <a:solidFill>
            <a:srgbClr val="000000">
              <a:alpha val="4000"/>
            </a:srgbClr>
          </a:solidFill>
          <a:ln/>
        </p:spPr>
      </p:sp>
      <p:sp>
        <p:nvSpPr>
          <p:cNvPr id="22" name="Text 20"/>
          <p:cNvSpPr/>
          <p:nvPr/>
        </p:nvSpPr>
        <p:spPr>
          <a:xfrm>
            <a:off x="841534" y="6654403"/>
            <a:ext cx="2955131" cy="296585"/>
          </a:xfrm>
          <a:prstGeom prst="rect">
            <a:avLst/>
          </a:prstGeom>
          <a:noFill/>
          <a:ln/>
        </p:spPr>
        <p:txBody>
          <a:bodyPr wrap="none" lIns="0" tIns="0" rIns="0" bIns="0" rtlCol="0" anchor="t"/>
          <a:lstStyle/>
          <a:p>
            <a:pPr marL="0" indent="0" algn="l">
              <a:lnSpc>
                <a:spcPts val="2300"/>
              </a:lnSpc>
              <a:buNone/>
            </a:pPr>
            <a:r>
              <a:rPr lang="en-US" sz="1450" b="1" dirty="0">
                <a:solidFill>
                  <a:srgbClr val="00002E"/>
                </a:solidFill>
                <a:latin typeface="PT Sans" pitchFamily="34" charset="0"/>
                <a:ea typeface="PT Sans" pitchFamily="34" charset="-122"/>
                <a:cs typeface="PT Sans" pitchFamily="34" charset="-120"/>
              </a:rPr>
              <a:t>Limitations</a:t>
            </a:r>
            <a:endParaRPr lang="en-US" sz="1450" dirty="0"/>
          </a:p>
        </p:txBody>
      </p:sp>
      <p:sp>
        <p:nvSpPr>
          <p:cNvPr id="23" name="Text 21"/>
          <p:cNvSpPr/>
          <p:nvPr/>
        </p:nvSpPr>
        <p:spPr>
          <a:xfrm>
            <a:off x="4174808" y="6654403"/>
            <a:ext cx="9614059" cy="296585"/>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00002E"/>
                </a:solidFill>
                <a:latin typeface="PT Sans" pitchFamily="34" charset="0"/>
                <a:ea typeface="PT Sans" pitchFamily="34" charset="-122"/>
                <a:cs typeface="PT Sans" pitchFamily="34" charset="-120"/>
              </a:rPr>
              <a:t>Very high computational cost.</a:t>
            </a:r>
            <a:endParaRPr lang="en-US" sz="1450" dirty="0"/>
          </a:p>
        </p:txBody>
      </p:sp>
      <p:sp>
        <p:nvSpPr>
          <p:cNvPr id="24" name="Text 22"/>
          <p:cNvSpPr/>
          <p:nvPr/>
        </p:nvSpPr>
        <p:spPr>
          <a:xfrm>
            <a:off x="4174808" y="7006471"/>
            <a:ext cx="9614059" cy="296585"/>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00002E"/>
                </a:solidFill>
                <a:latin typeface="PT Sans" pitchFamily="34" charset="0"/>
                <a:ea typeface="PT Sans" pitchFamily="34" charset="-122"/>
                <a:cs typeface="PT Sans" pitchFamily="34" charset="-120"/>
              </a:rPr>
              <a:t>Hard to deploy on mobile/low-end systems.</a:t>
            </a:r>
            <a:endParaRPr lang="en-US" sz="1450" dirty="0"/>
          </a:p>
        </p:txBody>
      </p:sp>
      <p:sp>
        <p:nvSpPr>
          <p:cNvPr id="25" name="Text 23"/>
          <p:cNvSpPr/>
          <p:nvPr/>
        </p:nvSpPr>
        <p:spPr>
          <a:xfrm>
            <a:off x="4174808" y="7358539"/>
            <a:ext cx="9614059" cy="296585"/>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00002E"/>
                </a:solidFill>
                <a:latin typeface="PT Sans" pitchFamily="34" charset="0"/>
                <a:ea typeface="PT Sans" pitchFamily="34" charset="-122"/>
                <a:cs typeface="PT Sans" pitchFamily="34" charset="-120"/>
              </a:rPr>
              <a:t>Requires large datasets and GPUs.</a:t>
            </a:r>
            <a:endParaRPr lang="en-US" sz="1450" dirty="0"/>
          </a:p>
        </p:txBody>
      </p:sp>
      <p:pic>
        <p:nvPicPr>
          <p:cNvPr id="26" name="Picture 25">
            <a:extLst>
              <a:ext uri="{FF2B5EF4-FFF2-40B4-BE49-F238E27FC236}">
                <a16:creationId xmlns:a16="http://schemas.microsoft.com/office/drawing/2014/main" id="{1042FC2A-D1B7-6733-5F29-DF835B457DAC}"/>
              </a:ext>
            </a:extLst>
          </p:cNvPr>
          <p:cNvPicPr>
            <a:picLocks noChangeAspect="1"/>
          </p:cNvPicPr>
          <p:nvPr/>
        </p:nvPicPr>
        <p:blipFill>
          <a:blip r:embed="rId3"/>
          <a:stretch>
            <a:fillRect/>
          </a:stretch>
        </p:blipFill>
        <p:spPr>
          <a:xfrm>
            <a:off x="12801673" y="7790249"/>
            <a:ext cx="1755992" cy="43935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48653" y="779145"/>
            <a:ext cx="13180576" cy="545068"/>
          </a:xfrm>
          <a:prstGeom prst="rect">
            <a:avLst/>
          </a:prstGeom>
          <a:noFill/>
          <a:ln/>
        </p:spPr>
        <p:txBody>
          <a:bodyPr wrap="none" lIns="0" tIns="0" rIns="0" bIns="0" rtlCol="0" anchor="t"/>
          <a:lstStyle/>
          <a:p>
            <a:pPr marL="0" indent="0" algn="l">
              <a:lnSpc>
                <a:spcPts val="4250"/>
              </a:lnSpc>
              <a:buNone/>
            </a:pPr>
            <a:r>
              <a:rPr lang="en-US" sz="3400" dirty="0">
                <a:solidFill>
                  <a:srgbClr val="00002E"/>
                </a:solidFill>
                <a:latin typeface="Nunito Semi Bold" pitchFamily="34" charset="0"/>
                <a:ea typeface="Nunito Semi Bold" pitchFamily="34" charset="-122"/>
                <a:cs typeface="Nunito Semi Bold" pitchFamily="34" charset="-120"/>
              </a:rPr>
              <a:t>3)Skin Cancer Detection Using Deep Machine Learning Techniques</a:t>
            </a:r>
            <a:endParaRPr lang="en-US" sz="3400" dirty="0"/>
          </a:p>
        </p:txBody>
      </p:sp>
      <p:sp>
        <p:nvSpPr>
          <p:cNvPr id="3" name="Text 1"/>
          <p:cNvSpPr/>
          <p:nvPr/>
        </p:nvSpPr>
        <p:spPr>
          <a:xfrm>
            <a:off x="648653" y="1694855"/>
            <a:ext cx="13333095" cy="296585"/>
          </a:xfrm>
          <a:prstGeom prst="rect">
            <a:avLst/>
          </a:prstGeom>
          <a:noFill/>
          <a:ln/>
        </p:spPr>
        <p:txBody>
          <a:bodyPr wrap="none" lIns="0" tIns="0" rIns="0" bIns="0" rtlCol="0" anchor="t"/>
          <a:lstStyle/>
          <a:p>
            <a:pPr marL="0" indent="0" algn="l">
              <a:lnSpc>
                <a:spcPts val="2300"/>
              </a:lnSpc>
              <a:buNone/>
            </a:pPr>
            <a:r>
              <a:rPr lang="en-US" sz="1450" b="1" dirty="0">
                <a:solidFill>
                  <a:srgbClr val="00002E"/>
                </a:solidFill>
                <a:latin typeface="PT Sans" pitchFamily="34" charset="0"/>
                <a:ea typeface="PT Sans" pitchFamily="34" charset="-122"/>
                <a:cs typeface="PT Sans" pitchFamily="34" charset="-120"/>
              </a:rPr>
              <a:t>Authors:</a:t>
            </a:r>
            <a:r>
              <a:rPr lang="en-US" sz="1450" dirty="0">
                <a:solidFill>
                  <a:srgbClr val="00002E"/>
                </a:solidFill>
                <a:latin typeface="PT Sans" pitchFamily="34" charset="0"/>
                <a:ea typeface="PT Sans" pitchFamily="34" charset="-122"/>
                <a:cs typeface="PT Sans" pitchFamily="34" charset="-120"/>
              </a:rPr>
              <a:t> Olusoji Akinrinade, Chunglin Du</a:t>
            </a:r>
            <a:endParaRPr lang="en-US" sz="1450" dirty="0"/>
          </a:p>
        </p:txBody>
      </p:sp>
      <p:sp>
        <p:nvSpPr>
          <p:cNvPr id="4" name="Text 2"/>
          <p:cNvSpPr/>
          <p:nvPr/>
        </p:nvSpPr>
        <p:spPr>
          <a:xfrm>
            <a:off x="648653" y="2199918"/>
            <a:ext cx="13333095" cy="296585"/>
          </a:xfrm>
          <a:prstGeom prst="rect">
            <a:avLst/>
          </a:prstGeom>
          <a:noFill/>
          <a:ln/>
        </p:spPr>
        <p:txBody>
          <a:bodyPr wrap="none" lIns="0" tIns="0" rIns="0" bIns="0" rtlCol="0" anchor="t"/>
          <a:lstStyle/>
          <a:p>
            <a:pPr marL="0" indent="0" algn="l">
              <a:lnSpc>
                <a:spcPts val="2300"/>
              </a:lnSpc>
              <a:buNone/>
            </a:pPr>
            <a:r>
              <a:rPr lang="en-US" sz="1450" b="1" dirty="0">
                <a:solidFill>
                  <a:srgbClr val="00002E"/>
                </a:solidFill>
                <a:latin typeface="PT Sans" pitchFamily="34" charset="0"/>
                <a:ea typeface="PT Sans" pitchFamily="34" charset="-122"/>
                <a:cs typeface="PT Sans" pitchFamily="34" charset="-120"/>
              </a:rPr>
              <a:t>Year of Publication:</a:t>
            </a:r>
            <a:r>
              <a:rPr lang="en-US" sz="1450" dirty="0">
                <a:solidFill>
                  <a:srgbClr val="00002E"/>
                </a:solidFill>
                <a:latin typeface="PT Sans" pitchFamily="34" charset="0"/>
                <a:ea typeface="PT Sans" pitchFamily="34" charset="-122"/>
                <a:cs typeface="PT Sans" pitchFamily="34" charset="-120"/>
              </a:rPr>
              <a:t> 2025</a:t>
            </a:r>
            <a:endParaRPr lang="en-US" sz="1450" dirty="0"/>
          </a:p>
        </p:txBody>
      </p:sp>
      <p:sp>
        <p:nvSpPr>
          <p:cNvPr id="5" name="Shape 3"/>
          <p:cNvSpPr/>
          <p:nvPr/>
        </p:nvSpPr>
        <p:spPr>
          <a:xfrm>
            <a:off x="648653" y="2704981"/>
            <a:ext cx="13333095" cy="4745355"/>
          </a:xfrm>
          <a:prstGeom prst="roundRect">
            <a:avLst>
              <a:gd name="adj" fmla="val 5858"/>
            </a:avLst>
          </a:prstGeom>
          <a:noFill/>
          <a:ln w="7620">
            <a:solidFill>
              <a:srgbClr val="000000">
                <a:alpha val="8000"/>
              </a:srgbClr>
            </a:solidFill>
            <a:prstDash val="solid"/>
          </a:ln>
        </p:spPr>
      </p:sp>
      <p:sp>
        <p:nvSpPr>
          <p:cNvPr id="6" name="Shape 4"/>
          <p:cNvSpPr/>
          <p:nvPr/>
        </p:nvSpPr>
        <p:spPr>
          <a:xfrm>
            <a:off x="656273" y="2712601"/>
            <a:ext cx="13317855" cy="1182529"/>
          </a:xfrm>
          <a:prstGeom prst="rect">
            <a:avLst/>
          </a:prstGeom>
          <a:solidFill>
            <a:srgbClr val="FFFFFF">
              <a:alpha val="4000"/>
            </a:srgbClr>
          </a:solidFill>
          <a:ln/>
        </p:spPr>
      </p:sp>
      <p:sp>
        <p:nvSpPr>
          <p:cNvPr id="7" name="Text 5"/>
          <p:cNvSpPr/>
          <p:nvPr/>
        </p:nvSpPr>
        <p:spPr>
          <a:xfrm>
            <a:off x="841534" y="2831306"/>
            <a:ext cx="2955131" cy="296585"/>
          </a:xfrm>
          <a:prstGeom prst="rect">
            <a:avLst/>
          </a:prstGeom>
          <a:noFill/>
          <a:ln/>
        </p:spPr>
        <p:txBody>
          <a:bodyPr wrap="none" lIns="0" tIns="0" rIns="0" bIns="0" rtlCol="0" anchor="t"/>
          <a:lstStyle/>
          <a:p>
            <a:pPr marL="0" indent="0" algn="l">
              <a:lnSpc>
                <a:spcPts val="2300"/>
              </a:lnSpc>
              <a:buNone/>
            </a:pPr>
            <a:r>
              <a:rPr lang="en-US" sz="1450" b="1" dirty="0">
                <a:solidFill>
                  <a:srgbClr val="00002E"/>
                </a:solidFill>
                <a:latin typeface="PT Sans" pitchFamily="34" charset="0"/>
                <a:ea typeface="PT Sans" pitchFamily="34" charset="-122"/>
                <a:cs typeface="PT Sans" pitchFamily="34" charset="-120"/>
              </a:rPr>
              <a:t>Methodology</a:t>
            </a:r>
            <a:endParaRPr lang="en-US" sz="1450" dirty="0"/>
          </a:p>
        </p:txBody>
      </p:sp>
      <p:sp>
        <p:nvSpPr>
          <p:cNvPr id="8" name="Text 6"/>
          <p:cNvSpPr/>
          <p:nvPr/>
        </p:nvSpPr>
        <p:spPr>
          <a:xfrm>
            <a:off x="4174808" y="2831306"/>
            <a:ext cx="9614059" cy="296585"/>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00002E"/>
                </a:solidFill>
                <a:latin typeface="PT Sans" pitchFamily="34" charset="0"/>
                <a:ea typeface="PT Sans" pitchFamily="34" charset="-122"/>
                <a:cs typeface="PT Sans" pitchFamily="34" charset="-120"/>
              </a:rPr>
              <a:t>Evaluates CNN, ANN, GANs, transfer learning.</a:t>
            </a:r>
            <a:endParaRPr lang="en-US" sz="1450" dirty="0"/>
          </a:p>
        </p:txBody>
      </p:sp>
      <p:sp>
        <p:nvSpPr>
          <p:cNvPr id="9" name="Text 7"/>
          <p:cNvSpPr/>
          <p:nvPr/>
        </p:nvSpPr>
        <p:spPr>
          <a:xfrm>
            <a:off x="4174808" y="3183374"/>
            <a:ext cx="9614059" cy="296585"/>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00002E"/>
                </a:solidFill>
                <a:latin typeface="PT Sans" pitchFamily="34" charset="0"/>
                <a:ea typeface="PT Sans" pitchFamily="34" charset="-122"/>
                <a:cs typeface="PT Sans" pitchFamily="34" charset="-120"/>
              </a:rPr>
              <a:t>Uses synthetic GAN data for imbalance.</a:t>
            </a:r>
            <a:endParaRPr lang="en-US" sz="1450" dirty="0"/>
          </a:p>
        </p:txBody>
      </p:sp>
      <p:sp>
        <p:nvSpPr>
          <p:cNvPr id="10" name="Text 8"/>
          <p:cNvSpPr/>
          <p:nvPr/>
        </p:nvSpPr>
        <p:spPr>
          <a:xfrm>
            <a:off x="4174808" y="3535442"/>
            <a:ext cx="9614059" cy="296585"/>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00002E"/>
                </a:solidFill>
                <a:latin typeface="PT Sans" pitchFamily="34" charset="0"/>
                <a:ea typeface="PT Sans" pitchFamily="34" charset="-122"/>
                <a:cs typeface="PT Sans" pitchFamily="34" charset="-120"/>
              </a:rPr>
              <a:t>Explores few-shot and hybrid learning.</a:t>
            </a:r>
            <a:endParaRPr lang="en-US" sz="1450" dirty="0"/>
          </a:p>
        </p:txBody>
      </p:sp>
      <p:sp>
        <p:nvSpPr>
          <p:cNvPr id="11" name="Shape 9"/>
          <p:cNvSpPr/>
          <p:nvPr/>
        </p:nvSpPr>
        <p:spPr>
          <a:xfrm>
            <a:off x="656273" y="3895130"/>
            <a:ext cx="13317855" cy="1182529"/>
          </a:xfrm>
          <a:prstGeom prst="rect">
            <a:avLst/>
          </a:prstGeom>
          <a:solidFill>
            <a:srgbClr val="000000">
              <a:alpha val="4000"/>
            </a:srgbClr>
          </a:solidFill>
          <a:ln/>
        </p:spPr>
      </p:sp>
      <p:sp>
        <p:nvSpPr>
          <p:cNvPr id="12" name="Text 10"/>
          <p:cNvSpPr/>
          <p:nvPr/>
        </p:nvSpPr>
        <p:spPr>
          <a:xfrm>
            <a:off x="841534" y="4013835"/>
            <a:ext cx="2955131" cy="296585"/>
          </a:xfrm>
          <a:prstGeom prst="rect">
            <a:avLst/>
          </a:prstGeom>
          <a:noFill/>
          <a:ln/>
        </p:spPr>
        <p:txBody>
          <a:bodyPr wrap="none" lIns="0" tIns="0" rIns="0" bIns="0" rtlCol="0" anchor="t"/>
          <a:lstStyle/>
          <a:p>
            <a:pPr marL="0" indent="0" algn="l">
              <a:lnSpc>
                <a:spcPts val="2300"/>
              </a:lnSpc>
              <a:buNone/>
            </a:pPr>
            <a:r>
              <a:rPr lang="en-US" sz="1450" b="1" dirty="0">
                <a:solidFill>
                  <a:srgbClr val="00002E"/>
                </a:solidFill>
                <a:latin typeface="PT Sans" pitchFamily="34" charset="0"/>
                <a:ea typeface="PT Sans" pitchFamily="34" charset="-122"/>
                <a:cs typeface="PT Sans" pitchFamily="34" charset="-120"/>
              </a:rPr>
              <a:t>Contributions</a:t>
            </a:r>
            <a:endParaRPr lang="en-US" sz="1450" dirty="0"/>
          </a:p>
        </p:txBody>
      </p:sp>
      <p:sp>
        <p:nvSpPr>
          <p:cNvPr id="13" name="Text 11"/>
          <p:cNvSpPr/>
          <p:nvPr/>
        </p:nvSpPr>
        <p:spPr>
          <a:xfrm>
            <a:off x="4174808" y="4013835"/>
            <a:ext cx="9614059" cy="296585"/>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00002E"/>
                </a:solidFill>
                <a:latin typeface="PT Sans" pitchFamily="34" charset="0"/>
                <a:ea typeface="PT Sans" pitchFamily="34" charset="-122"/>
                <a:cs typeface="PT Sans" pitchFamily="34" charset="-120"/>
              </a:rPr>
              <a:t>Provides a broad analysis of DL methods for melanoma detection.</a:t>
            </a:r>
            <a:endParaRPr lang="en-US" sz="1450" dirty="0"/>
          </a:p>
        </p:txBody>
      </p:sp>
      <p:sp>
        <p:nvSpPr>
          <p:cNvPr id="14" name="Text 12"/>
          <p:cNvSpPr/>
          <p:nvPr/>
        </p:nvSpPr>
        <p:spPr>
          <a:xfrm>
            <a:off x="4174808" y="4365903"/>
            <a:ext cx="9614059" cy="296585"/>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00002E"/>
                </a:solidFill>
                <a:latin typeface="PT Sans" pitchFamily="34" charset="0"/>
                <a:ea typeface="PT Sans" pitchFamily="34" charset="-122"/>
                <a:cs typeface="PT Sans" pitchFamily="34" charset="-120"/>
              </a:rPr>
              <a:t>Shows GANs improve minority class performance.</a:t>
            </a:r>
            <a:endParaRPr lang="en-US" sz="1450" dirty="0"/>
          </a:p>
        </p:txBody>
      </p:sp>
      <p:sp>
        <p:nvSpPr>
          <p:cNvPr id="15" name="Text 13"/>
          <p:cNvSpPr/>
          <p:nvPr/>
        </p:nvSpPr>
        <p:spPr>
          <a:xfrm>
            <a:off x="4174808" y="4717971"/>
            <a:ext cx="9614059" cy="296585"/>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00002E"/>
                </a:solidFill>
                <a:latin typeface="PT Sans" pitchFamily="34" charset="0"/>
                <a:ea typeface="PT Sans" pitchFamily="34" charset="-122"/>
                <a:cs typeface="PT Sans" pitchFamily="34" charset="-120"/>
              </a:rPr>
              <a:t>Discusses challenges of small datasets.</a:t>
            </a:r>
            <a:endParaRPr lang="en-US" sz="1450" dirty="0"/>
          </a:p>
        </p:txBody>
      </p:sp>
      <p:sp>
        <p:nvSpPr>
          <p:cNvPr id="16" name="Shape 14"/>
          <p:cNvSpPr/>
          <p:nvPr/>
        </p:nvSpPr>
        <p:spPr>
          <a:xfrm>
            <a:off x="656273" y="5077658"/>
            <a:ext cx="13317855" cy="1182529"/>
          </a:xfrm>
          <a:prstGeom prst="rect">
            <a:avLst/>
          </a:prstGeom>
          <a:solidFill>
            <a:srgbClr val="FFFFFF">
              <a:alpha val="4000"/>
            </a:srgbClr>
          </a:solidFill>
          <a:ln/>
        </p:spPr>
      </p:sp>
      <p:sp>
        <p:nvSpPr>
          <p:cNvPr id="17" name="Text 15"/>
          <p:cNvSpPr/>
          <p:nvPr/>
        </p:nvSpPr>
        <p:spPr>
          <a:xfrm>
            <a:off x="841534" y="5196364"/>
            <a:ext cx="2955131" cy="296585"/>
          </a:xfrm>
          <a:prstGeom prst="rect">
            <a:avLst/>
          </a:prstGeom>
          <a:noFill/>
          <a:ln/>
        </p:spPr>
        <p:txBody>
          <a:bodyPr wrap="none" lIns="0" tIns="0" rIns="0" bIns="0" rtlCol="0" anchor="t"/>
          <a:lstStyle/>
          <a:p>
            <a:pPr marL="0" indent="0" algn="l">
              <a:lnSpc>
                <a:spcPts val="2300"/>
              </a:lnSpc>
              <a:buNone/>
            </a:pPr>
            <a:r>
              <a:rPr lang="en-US" sz="1450" b="1" dirty="0">
                <a:solidFill>
                  <a:srgbClr val="00002E"/>
                </a:solidFill>
                <a:latin typeface="PT Sans" pitchFamily="34" charset="0"/>
                <a:ea typeface="PT Sans" pitchFamily="34" charset="-122"/>
                <a:cs typeface="PT Sans" pitchFamily="34" charset="-120"/>
              </a:rPr>
              <a:t>Advantages</a:t>
            </a:r>
            <a:endParaRPr lang="en-US" sz="1450" dirty="0"/>
          </a:p>
        </p:txBody>
      </p:sp>
      <p:sp>
        <p:nvSpPr>
          <p:cNvPr id="18" name="Text 16"/>
          <p:cNvSpPr/>
          <p:nvPr/>
        </p:nvSpPr>
        <p:spPr>
          <a:xfrm>
            <a:off x="4174808" y="5196364"/>
            <a:ext cx="9614059" cy="296585"/>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00002E"/>
                </a:solidFill>
                <a:latin typeface="PT Sans" pitchFamily="34" charset="0"/>
                <a:ea typeface="PT Sans" pitchFamily="34" charset="-122"/>
                <a:cs typeface="PT Sans" pitchFamily="34" charset="-120"/>
              </a:rPr>
              <a:t>Covers multiple model architectures.</a:t>
            </a:r>
            <a:endParaRPr lang="en-US" sz="1450" dirty="0"/>
          </a:p>
        </p:txBody>
      </p:sp>
      <p:sp>
        <p:nvSpPr>
          <p:cNvPr id="19" name="Text 17"/>
          <p:cNvSpPr/>
          <p:nvPr/>
        </p:nvSpPr>
        <p:spPr>
          <a:xfrm>
            <a:off x="4174808" y="5548432"/>
            <a:ext cx="9614059" cy="296585"/>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00002E"/>
                </a:solidFill>
                <a:latin typeface="PT Sans" pitchFamily="34" charset="0"/>
                <a:ea typeface="PT Sans" pitchFamily="34" charset="-122"/>
                <a:cs typeface="PT Sans" pitchFamily="34" charset="-120"/>
              </a:rPr>
              <a:t>Addresses limited-data scenarios with GANs.</a:t>
            </a:r>
            <a:endParaRPr lang="en-US" sz="1450" dirty="0"/>
          </a:p>
        </p:txBody>
      </p:sp>
      <p:sp>
        <p:nvSpPr>
          <p:cNvPr id="20" name="Text 18"/>
          <p:cNvSpPr/>
          <p:nvPr/>
        </p:nvSpPr>
        <p:spPr>
          <a:xfrm>
            <a:off x="4174808" y="5900499"/>
            <a:ext cx="9614059" cy="296585"/>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00002E"/>
                </a:solidFill>
                <a:latin typeface="PT Sans" pitchFamily="34" charset="0"/>
                <a:ea typeface="PT Sans" pitchFamily="34" charset="-122"/>
                <a:cs typeface="PT Sans" pitchFamily="34" charset="-120"/>
              </a:rPr>
              <a:t>Provides strong design insights for CAD systems.</a:t>
            </a:r>
            <a:endParaRPr lang="en-US" sz="1450" dirty="0"/>
          </a:p>
        </p:txBody>
      </p:sp>
      <p:sp>
        <p:nvSpPr>
          <p:cNvPr id="21" name="Shape 19"/>
          <p:cNvSpPr/>
          <p:nvPr/>
        </p:nvSpPr>
        <p:spPr>
          <a:xfrm>
            <a:off x="656273" y="6260187"/>
            <a:ext cx="13317855" cy="1182529"/>
          </a:xfrm>
          <a:prstGeom prst="rect">
            <a:avLst/>
          </a:prstGeom>
          <a:solidFill>
            <a:srgbClr val="000000">
              <a:alpha val="4000"/>
            </a:srgbClr>
          </a:solidFill>
          <a:ln/>
        </p:spPr>
      </p:sp>
      <p:sp>
        <p:nvSpPr>
          <p:cNvPr id="22" name="Text 20"/>
          <p:cNvSpPr/>
          <p:nvPr/>
        </p:nvSpPr>
        <p:spPr>
          <a:xfrm>
            <a:off x="841534" y="6378893"/>
            <a:ext cx="2955131" cy="296585"/>
          </a:xfrm>
          <a:prstGeom prst="rect">
            <a:avLst/>
          </a:prstGeom>
          <a:noFill/>
          <a:ln/>
        </p:spPr>
        <p:txBody>
          <a:bodyPr wrap="none" lIns="0" tIns="0" rIns="0" bIns="0" rtlCol="0" anchor="t"/>
          <a:lstStyle/>
          <a:p>
            <a:pPr marL="0" indent="0" algn="l">
              <a:lnSpc>
                <a:spcPts val="2300"/>
              </a:lnSpc>
              <a:buNone/>
            </a:pPr>
            <a:r>
              <a:rPr lang="en-US" sz="1450" b="1" dirty="0">
                <a:solidFill>
                  <a:srgbClr val="00002E"/>
                </a:solidFill>
                <a:latin typeface="PT Sans" pitchFamily="34" charset="0"/>
                <a:ea typeface="PT Sans" pitchFamily="34" charset="-122"/>
                <a:cs typeface="PT Sans" pitchFamily="34" charset="-120"/>
              </a:rPr>
              <a:t>Limitations</a:t>
            </a:r>
            <a:endParaRPr lang="en-US" sz="1450" dirty="0"/>
          </a:p>
        </p:txBody>
      </p:sp>
      <p:sp>
        <p:nvSpPr>
          <p:cNvPr id="23" name="Text 21"/>
          <p:cNvSpPr/>
          <p:nvPr/>
        </p:nvSpPr>
        <p:spPr>
          <a:xfrm>
            <a:off x="4174808" y="6378893"/>
            <a:ext cx="9614059" cy="296585"/>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00002E"/>
                </a:solidFill>
                <a:latin typeface="PT Sans" pitchFamily="34" charset="0"/>
                <a:ea typeface="PT Sans" pitchFamily="34" charset="-122"/>
                <a:cs typeface="PT Sans" pitchFamily="34" charset="-120"/>
              </a:rPr>
              <a:t>Does not focus on one deployable model.</a:t>
            </a:r>
            <a:endParaRPr lang="en-US" sz="1450" dirty="0"/>
          </a:p>
        </p:txBody>
      </p:sp>
      <p:sp>
        <p:nvSpPr>
          <p:cNvPr id="24" name="Text 22"/>
          <p:cNvSpPr/>
          <p:nvPr/>
        </p:nvSpPr>
        <p:spPr>
          <a:xfrm>
            <a:off x="4174808" y="6730960"/>
            <a:ext cx="9614059" cy="296585"/>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00002E"/>
                </a:solidFill>
                <a:latin typeface="PT Sans" pitchFamily="34" charset="0"/>
                <a:ea typeface="PT Sans" pitchFamily="34" charset="-122"/>
                <a:cs typeface="PT Sans" pitchFamily="34" charset="-120"/>
              </a:rPr>
              <a:t>Limited performance comparison depth.</a:t>
            </a:r>
            <a:endParaRPr lang="en-US" sz="1450" dirty="0"/>
          </a:p>
        </p:txBody>
      </p:sp>
      <p:sp>
        <p:nvSpPr>
          <p:cNvPr id="25" name="Text 23"/>
          <p:cNvSpPr/>
          <p:nvPr/>
        </p:nvSpPr>
        <p:spPr>
          <a:xfrm>
            <a:off x="4174808" y="7083028"/>
            <a:ext cx="9614059" cy="296585"/>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00002E"/>
                </a:solidFill>
                <a:latin typeface="PT Sans" pitchFamily="34" charset="0"/>
                <a:ea typeface="PT Sans" pitchFamily="34" charset="-122"/>
                <a:cs typeface="PT Sans" pitchFamily="34" charset="-120"/>
              </a:rPr>
              <a:t>Complex methods may be hard to reproduce.</a:t>
            </a:r>
            <a:endParaRPr lang="en-US" sz="1450" dirty="0"/>
          </a:p>
        </p:txBody>
      </p:sp>
      <p:pic>
        <p:nvPicPr>
          <p:cNvPr id="26" name="Picture 25">
            <a:extLst>
              <a:ext uri="{FF2B5EF4-FFF2-40B4-BE49-F238E27FC236}">
                <a16:creationId xmlns:a16="http://schemas.microsoft.com/office/drawing/2014/main" id="{C0BE0ACA-F816-087A-00E2-E68A5C77F5F3}"/>
              </a:ext>
            </a:extLst>
          </p:cNvPr>
          <p:cNvPicPr>
            <a:picLocks noChangeAspect="1"/>
          </p:cNvPicPr>
          <p:nvPr/>
        </p:nvPicPr>
        <p:blipFill>
          <a:blip r:embed="rId3"/>
          <a:stretch>
            <a:fillRect/>
          </a:stretch>
        </p:blipFill>
        <p:spPr>
          <a:xfrm>
            <a:off x="12801673" y="7790249"/>
            <a:ext cx="1755992" cy="43935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94849" y="546021"/>
            <a:ext cx="12878872" cy="584002"/>
          </a:xfrm>
          <a:prstGeom prst="rect">
            <a:avLst/>
          </a:prstGeom>
          <a:noFill/>
          <a:ln/>
        </p:spPr>
        <p:txBody>
          <a:bodyPr wrap="none" lIns="0" tIns="0" rIns="0" bIns="0" rtlCol="0" anchor="t"/>
          <a:lstStyle/>
          <a:p>
            <a:pPr marL="0" indent="0" algn="l">
              <a:lnSpc>
                <a:spcPts val="4550"/>
              </a:lnSpc>
              <a:buNone/>
            </a:pPr>
            <a:r>
              <a:rPr lang="en-US" sz="3650" dirty="0">
                <a:solidFill>
                  <a:srgbClr val="00002E"/>
                </a:solidFill>
                <a:latin typeface="Nunito Semi Bold" pitchFamily="34" charset="0"/>
                <a:ea typeface="Nunito Semi Bold" pitchFamily="34" charset="-122"/>
                <a:cs typeface="Nunito Semi Bold" pitchFamily="34" charset="-120"/>
              </a:rPr>
              <a:t>4)Hybrid Deep Learning Model for Skin Cancer Classification</a:t>
            </a:r>
            <a:endParaRPr lang="en-US" sz="3650" dirty="0"/>
          </a:p>
        </p:txBody>
      </p:sp>
      <p:sp>
        <p:nvSpPr>
          <p:cNvPr id="3" name="Text 1"/>
          <p:cNvSpPr/>
          <p:nvPr/>
        </p:nvSpPr>
        <p:spPr>
          <a:xfrm>
            <a:off x="694849" y="1527096"/>
            <a:ext cx="13240702" cy="317659"/>
          </a:xfrm>
          <a:prstGeom prst="rect">
            <a:avLst/>
          </a:prstGeom>
          <a:noFill/>
          <a:ln/>
        </p:spPr>
        <p:txBody>
          <a:bodyPr wrap="none" lIns="0" tIns="0" rIns="0" bIns="0" rtlCol="0" anchor="t"/>
          <a:lstStyle/>
          <a:p>
            <a:pPr marL="0" indent="0" algn="l">
              <a:lnSpc>
                <a:spcPts val="2500"/>
              </a:lnSpc>
              <a:buNone/>
            </a:pPr>
            <a:r>
              <a:rPr lang="en-US" sz="1550" b="1" dirty="0">
                <a:solidFill>
                  <a:srgbClr val="00002E"/>
                </a:solidFill>
                <a:latin typeface="PT Sans" pitchFamily="34" charset="0"/>
                <a:ea typeface="PT Sans" pitchFamily="34" charset="-122"/>
                <a:cs typeface="PT Sans" pitchFamily="34" charset="-120"/>
              </a:rPr>
              <a:t>Author:</a:t>
            </a:r>
            <a:r>
              <a:rPr lang="en-US" sz="1550" dirty="0">
                <a:solidFill>
                  <a:srgbClr val="00002E"/>
                </a:solidFill>
                <a:latin typeface="PT Sans" pitchFamily="34" charset="0"/>
                <a:ea typeface="PT Sans" pitchFamily="34" charset="-122"/>
                <a:cs typeface="PT Sans" pitchFamily="34" charset="-120"/>
              </a:rPr>
              <a:t> Dr. Irala Suneetha</a:t>
            </a:r>
            <a:endParaRPr lang="en-US" sz="1550" dirty="0"/>
          </a:p>
        </p:txBody>
      </p:sp>
      <p:sp>
        <p:nvSpPr>
          <p:cNvPr id="4" name="Text 2"/>
          <p:cNvSpPr/>
          <p:nvPr/>
        </p:nvSpPr>
        <p:spPr>
          <a:xfrm>
            <a:off x="694849" y="2068116"/>
            <a:ext cx="13240702" cy="317659"/>
          </a:xfrm>
          <a:prstGeom prst="rect">
            <a:avLst/>
          </a:prstGeom>
          <a:noFill/>
          <a:ln/>
        </p:spPr>
        <p:txBody>
          <a:bodyPr wrap="none" lIns="0" tIns="0" rIns="0" bIns="0" rtlCol="0" anchor="t"/>
          <a:lstStyle/>
          <a:p>
            <a:pPr marL="0" indent="0" algn="l">
              <a:lnSpc>
                <a:spcPts val="2500"/>
              </a:lnSpc>
              <a:buNone/>
            </a:pPr>
            <a:r>
              <a:rPr lang="en-US" sz="1550" b="1" dirty="0">
                <a:solidFill>
                  <a:srgbClr val="00002E"/>
                </a:solidFill>
                <a:latin typeface="PT Sans" pitchFamily="34" charset="0"/>
                <a:ea typeface="PT Sans" pitchFamily="34" charset="-122"/>
                <a:cs typeface="PT Sans" pitchFamily="34" charset="-120"/>
              </a:rPr>
              <a:t>Year of Publication:</a:t>
            </a:r>
            <a:r>
              <a:rPr lang="en-US" sz="1550" dirty="0">
                <a:solidFill>
                  <a:srgbClr val="00002E"/>
                </a:solidFill>
                <a:latin typeface="PT Sans" pitchFamily="34" charset="0"/>
                <a:ea typeface="PT Sans" pitchFamily="34" charset="-122"/>
                <a:cs typeface="PT Sans" pitchFamily="34" charset="-120"/>
              </a:rPr>
              <a:t> 2024</a:t>
            </a:r>
            <a:endParaRPr lang="en-US" sz="1550" dirty="0"/>
          </a:p>
        </p:txBody>
      </p:sp>
      <p:sp>
        <p:nvSpPr>
          <p:cNvPr id="5" name="Shape 3"/>
          <p:cNvSpPr/>
          <p:nvPr/>
        </p:nvSpPr>
        <p:spPr>
          <a:xfrm>
            <a:off x="694849" y="2609136"/>
            <a:ext cx="13240702" cy="5078730"/>
          </a:xfrm>
          <a:prstGeom prst="roundRect">
            <a:avLst>
              <a:gd name="adj" fmla="val 5864"/>
            </a:avLst>
          </a:prstGeom>
          <a:noFill/>
          <a:ln w="7620">
            <a:solidFill>
              <a:srgbClr val="000000">
                <a:alpha val="8000"/>
              </a:srgbClr>
            </a:solidFill>
            <a:prstDash val="solid"/>
          </a:ln>
        </p:spPr>
      </p:sp>
      <p:sp>
        <p:nvSpPr>
          <p:cNvPr id="6" name="Shape 4"/>
          <p:cNvSpPr/>
          <p:nvPr/>
        </p:nvSpPr>
        <p:spPr>
          <a:xfrm>
            <a:off x="702469" y="2616756"/>
            <a:ext cx="13225463" cy="1265873"/>
          </a:xfrm>
          <a:prstGeom prst="rect">
            <a:avLst/>
          </a:prstGeom>
          <a:solidFill>
            <a:srgbClr val="FFFFFF">
              <a:alpha val="4000"/>
            </a:srgbClr>
          </a:solidFill>
          <a:ln/>
        </p:spPr>
      </p:sp>
      <p:sp>
        <p:nvSpPr>
          <p:cNvPr id="7" name="Text 5"/>
          <p:cNvSpPr/>
          <p:nvPr/>
        </p:nvSpPr>
        <p:spPr>
          <a:xfrm>
            <a:off x="900946" y="2743438"/>
            <a:ext cx="2905601" cy="317659"/>
          </a:xfrm>
          <a:prstGeom prst="rect">
            <a:avLst/>
          </a:prstGeom>
          <a:noFill/>
          <a:ln/>
        </p:spPr>
        <p:txBody>
          <a:bodyPr wrap="none" lIns="0" tIns="0" rIns="0" bIns="0" rtlCol="0" anchor="t"/>
          <a:lstStyle/>
          <a:p>
            <a:pPr marL="0" indent="0" algn="l">
              <a:lnSpc>
                <a:spcPts val="2500"/>
              </a:lnSpc>
              <a:buNone/>
            </a:pPr>
            <a:r>
              <a:rPr lang="en-US" sz="1550" b="1" dirty="0">
                <a:solidFill>
                  <a:srgbClr val="00002E"/>
                </a:solidFill>
                <a:latin typeface="PT Sans" pitchFamily="34" charset="0"/>
                <a:ea typeface="PT Sans" pitchFamily="34" charset="-122"/>
                <a:cs typeface="PT Sans" pitchFamily="34" charset="-120"/>
              </a:rPr>
              <a:t>Methodology</a:t>
            </a:r>
            <a:endParaRPr lang="en-US" sz="1550" dirty="0"/>
          </a:p>
        </p:txBody>
      </p:sp>
      <p:sp>
        <p:nvSpPr>
          <p:cNvPr id="8" name="Text 6"/>
          <p:cNvSpPr/>
          <p:nvPr/>
        </p:nvSpPr>
        <p:spPr>
          <a:xfrm>
            <a:off x="4211122" y="2743438"/>
            <a:ext cx="9518333" cy="317659"/>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00002E"/>
                </a:solidFill>
                <a:latin typeface="PT Sans" pitchFamily="34" charset="0"/>
                <a:ea typeface="PT Sans" pitchFamily="34" charset="-122"/>
                <a:cs typeface="PT Sans" pitchFamily="34" charset="-120"/>
              </a:rPr>
              <a:t>Combines VGG16 and InceptionV3 feature extractors.</a:t>
            </a:r>
            <a:endParaRPr lang="en-US" sz="1550" dirty="0"/>
          </a:p>
        </p:txBody>
      </p:sp>
      <p:sp>
        <p:nvSpPr>
          <p:cNvPr id="9" name="Text 7"/>
          <p:cNvSpPr/>
          <p:nvPr/>
        </p:nvSpPr>
        <p:spPr>
          <a:xfrm>
            <a:off x="4211122" y="3120628"/>
            <a:ext cx="9518333" cy="317659"/>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00002E"/>
                </a:solidFill>
                <a:latin typeface="PT Sans" pitchFamily="34" charset="0"/>
                <a:ea typeface="PT Sans" pitchFamily="34" charset="-122"/>
                <a:cs typeface="PT Sans" pitchFamily="34" charset="-120"/>
              </a:rPr>
              <a:t>Preprocesses dermoscopic images (resizing, noise removal).</a:t>
            </a:r>
            <a:endParaRPr lang="en-US" sz="1550" dirty="0"/>
          </a:p>
        </p:txBody>
      </p:sp>
      <p:sp>
        <p:nvSpPr>
          <p:cNvPr id="10" name="Text 8"/>
          <p:cNvSpPr/>
          <p:nvPr/>
        </p:nvSpPr>
        <p:spPr>
          <a:xfrm>
            <a:off x="4211122" y="3497818"/>
            <a:ext cx="9518333" cy="317659"/>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00002E"/>
                </a:solidFill>
                <a:latin typeface="PT Sans" pitchFamily="34" charset="0"/>
                <a:ea typeface="PT Sans" pitchFamily="34" charset="-122"/>
                <a:cs typeface="PT Sans" pitchFamily="34" charset="-120"/>
              </a:rPr>
              <a:t>Trains hybrid model using standard metrics.</a:t>
            </a:r>
            <a:endParaRPr lang="en-US" sz="1550" dirty="0"/>
          </a:p>
        </p:txBody>
      </p:sp>
      <p:sp>
        <p:nvSpPr>
          <p:cNvPr id="11" name="Shape 9"/>
          <p:cNvSpPr/>
          <p:nvPr/>
        </p:nvSpPr>
        <p:spPr>
          <a:xfrm>
            <a:off x="702469" y="3882628"/>
            <a:ext cx="13225463" cy="1265873"/>
          </a:xfrm>
          <a:prstGeom prst="rect">
            <a:avLst/>
          </a:prstGeom>
          <a:solidFill>
            <a:srgbClr val="000000">
              <a:alpha val="4000"/>
            </a:srgbClr>
          </a:solidFill>
          <a:ln/>
        </p:spPr>
      </p:sp>
      <p:sp>
        <p:nvSpPr>
          <p:cNvPr id="12" name="Text 10"/>
          <p:cNvSpPr/>
          <p:nvPr/>
        </p:nvSpPr>
        <p:spPr>
          <a:xfrm>
            <a:off x="900946" y="4009311"/>
            <a:ext cx="2905601" cy="317659"/>
          </a:xfrm>
          <a:prstGeom prst="rect">
            <a:avLst/>
          </a:prstGeom>
          <a:noFill/>
          <a:ln/>
        </p:spPr>
        <p:txBody>
          <a:bodyPr wrap="none" lIns="0" tIns="0" rIns="0" bIns="0" rtlCol="0" anchor="t"/>
          <a:lstStyle/>
          <a:p>
            <a:pPr marL="0" indent="0" algn="l">
              <a:lnSpc>
                <a:spcPts val="2500"/>
              </a:lnSpc>
              <a:buNone/>
            </a:pPr>
            <a:r>
              <a:rPr lang="en-US" sz="1550" b="1" dirty="0">
                <a:solidFill>
                  <a:srgbClr val="00002E"/>
                </a:solidFill>
                <a:latin typeface="PT Sans" pitchFamily="34" charset="0"/>
                <a:ea typeface="PT Sans" pitchFamily="34" charset="-122"/>
                <a:cs typeface="PT Sans" pitchFamily="34" charset="-120"/>
              </a:rPr>
              <a:t>Contributions</a:t>
            </a:r>
            <a:endParaRPr lang="en-US" sz="1550" dirty="0"/>
          </a:p>
        </p:txBody>
      </p:sp>
      <p:sp>
        <p:nvSpPr>
          <p:cNvPr id="13" name="Text 11"/>
          <p:cNvSpPr/>
          <p:nvPr/>
        </p:nvSpPr>
        <p:spPr>
          <a:xfrm>
            <a:off x="4211122" y="4009311"/>
            <a:ext cx="9518333" cy="317659"/>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00002E"/>
                </a:solidFill>
                <a:latin typeface="PT Sans" pitchFamily="34" charset="0"/>
                <a:ea typeface="PT Sans" pitchFamily="34" charset="-122"/>
                <a:cs typeface="PT Sans" pitchFamily="34" charset="-120"/>
              </a:rPr>
              <a:t>Shows hybrid CNN improves accuracy over single models.</a:t>
            </a:r>
            <a:endParaRPr lang="en-US" sz="1550" dirty="0"/>
          </a:p>
        </p:txBody>
      </p:sp>
      <p:sp>
        <p:nvSpPr>
          <p:cNvPr id="14" name="Text 12"/>
          <p:cNvSpPr/>
          <p:nvPr/>
        </p:nvSpPr>
        <p:spPr>
          <a:xfrm>
            <a:off x="4211122" y="4386501"/>
            <a:ext cx="9518333" cy="317659"/>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00002E"/>
                </a:solidFill>
                <a:latin typeface="PT Sans" pitchFamily="34" charset="0"/>
                <a:ea typeface="PT Sans" pitchFamily="34" charset="-122"/>
                <a:cs typeface="PT Sans" pitchFamily="34" charset="-120"/>
              </a:rPr>
              <a:t>Demonstrates complementary global + local feature learning.</a:t>
            </a:r>
            <a:endParaRPr lang="en-US" sz="1550" dirty="0"/>
          </a:p>
        </p:txBody>
      </p:sp>
      <p:sp>
        <p:nvSpPr>
          <p:cNvPr id="15" name="Text 13"/>
          <p:cNvSpPr/>
          <p:nvPr/>
        </p:nvSpPr>
        <p:spPr>
          <a:xfrm>
            <a:off x="4211122" y="4763691"/>
            <a:ext cx="9518333" cy="317659"/>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00002E"/>
                </a:solidFill>
                <a:latin typeface="PT Sans" pitchFamily="34" charset="0"/>
                <a:ea typeface="PT Sans" pitchFamily="34" charset="-122"/>
                <a:cs typeface="PT Sans" pitchFamily="34" charset="-120"/>
              </a:rPr>
              <a:t>Provides performance comparison with traditional ML.</a:t>
            </a:r>
            <a:endParaRPr lang="en-US" sz="1550" dirty="0"/>
          </a:p>
        </p:txBody>
      </p:sp>
      <p:sp>
        <p:nvSpPr>
          <p:cNvPr id="16" name="Shape 14"/>
          <p:cNvSpPr/>
          <p:nvPr/>
        </p:nvSpPr>
        <p:spPr>
          <a:xfrm>
            <a:off x="702469" y="5148501"/>
            <a:ext cx="13225463" cy="1265873"/>
          </a:xfrm>
          <a:prstGeom prst="rect">
            <a:avLst/>
          </a:prstGeom>
          <a:solidFill>
            <a:srgbClr val="FFFFFF">
              <a:alpha val="4000"/>
            </a:srgbClr>
          </a:solidFill>
          <a:ln/>
        </p:spPr>
      </p:sp>
      <p:sp>
        <p:nvSpPr>
          <p:cNvPr id="17" name="Text 15"/>
          <p:cNvSpPr/>
          <p:nvPr/>
        </p:nvSpPr>
        <p:spPr>
          <a:xfrm>
            <a:off x="900946" y="5275183"/>
            <a:ext cx="2905601" cy="317659"/>
          </a:xfrm>
          <a:prstGeom prst="rect">
            <a:avLst/>
          </a:prstGeom>
          <a:noFill/>
          <a:ln/>
        </p:spPr>
        <p:txBody>
          <a:bodyPr wrap="none" lIns="0" tIns="0" rIns="0" bIns="0" rtlCol="0" anchor="t"/>
          <a:lstStyle/>
          <a:p>
            <a:pPr marL="0" indent="0" algn="l">
              <a:lnSpc>
                <a:spcPts val="2500"/>
              </a:lnSpc>
              <a:buNone/>
            </a:pPr>
            <a:r>
              <a:rPr lang="en-US" sz="1550" b="1" dirty="0">
                <a:solidFill>
                  <a:srgbClr val="00002E"/>
                </a:solidFill>
                <a:latin typeface="PT Sans" pitchFamily="34" charset="0"/>
                <a:ea typeface="PT Sans" pitchFamily="34" charset="-122"/>
                <a:cs typeface="PT Sans" pitchFamily="34" charset="-120"/>
              </a:rPr>
              <a:t>Advantages</a:t>
            </a:r>
            <a:endParaRPr lang="en-US" sz="1550" dirty="0"/>
          </a:p>
        </p:txBody>
      </p:sp>
      <p:sp>
        <p:nvSpPr>
          <p:cNvPr id="18" name="Text 16"/>
          <p:cNvSpPr/>
          <p:nvPr/>
        </p:nvSpPr>
        <p:spPr>
          <a:xfrm>
            <a:off x="4211122" y="5275183"/>
            <a:ext cx="9518333" cy="317659"/>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00002E"/>
                </a:solidFill>
                <a:latin typeface="PT Sans" pitchFamily="34" charset="0"/>
                <a:ea typeface="PT Sans" pitchFamily="34" charset="-122"/>
                <a:cs typeface="PT Sans" pitchFamily="34" charset="-120"/>
              </a:rPr>
              <a:t>Higher robustness in multi-class classification.</a:t>
            </a:r>
            <a:endParaRPr lang="en-US" sz="1550" dirty="0"/>
          </a:p>
        </p:txBody>
      </p:sp>
      <p:sp>
        <p:nvSpPr>
          <p:cNvPr id="19" name="Text 17"/>
          <p:cNvSpPr/>
          <p:nvPr/>
        </p:nvSpPr>
        <p:spPr>
          <a:xfrm>
            <a:off x="4211122" y="5652373"/>
            <a:ext cx="9518333" cy="317659"/>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00002E"/>
                </a:solidFill>
                <a:latin typeface="PT Sans" pitchFamily="34" charset="0"/>
                <a:ea typeface="PT Sans" pitchFamily="34" charset="-122"/>
                <a:cs typeface="PT Sans" pitchFamily="34" charset="-120"/>
              </a:rPr>
              <a:t>No manual feature engineering needed.</a:t>
            </a:r>
            <a:endParaRPr lang="en-US" sz="1550" dirty="0"/>
          </a:p>
        </p:txBody>
      </p:sp>
      <p:sp>
        <p:nvSpPr>
          <p:cNvPr id="20" name="Text 18"/>
          <p:cNvSpPr/>
          <p:nvPr/>
        </p:nvSpPr>
        <p:spPr>
          <a:xfrm>
            <a:off x="4211122" y="6029563"/>
            <a:ext cx="9518333" cy="317659"/>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00002E"/>
                </a:solidFill>
                <a:latin typeface="PT Sans" pitchFamily="34" charset="0"/>
                <a:ea typeface="PT Sans" pitchFamily="34" charset="-122"/>
                <a:cs typeface="PT Sans" pitchFamily="34" charset="-120"/>
              </a:rPr>
              <a:t>Strong baseline for skin-cancer CAD systems.</a:t>
            </a:r>
            <a:endParaRPr lang="en-US" sz="1550" dirty="0"/>
          </a:p>
        </p:txBody>
      </p:sp>
      <p:sp>
        <p:nvSpPr>
          <p:cNvPr id="21" name="Shape 19"/>
          <p:cNvSpPr/>
          <p:nvPr/>
        </p:nvSpPr>
        <p:spPr>
          <a:xfrm>
            <a:off x="702469" y="6414373"/>
            <a:ext cx="13225463" cy="1265873"/>
          </a:xfrm>
          <a:prstGeom prst="rect">
            <a:avLst/>
          </a:prstGeom>
          <a:solidFill>
            <a:srgbClr val="000000">
              <a:alpha val="4000"/>
            </a:srgbClr>
          </a:solidFill>
          <a:ln/>
        </p:spPr>
      </p:sp>
      <p:sp>
        <p:nvSpPr>
          <p:cNvPr id="22" name="Text 20"/>
          <p:cNvSpPr/>
          <p:nvPr/>
        </p:nvSpPr>
        <p:spPr>
          <a:xfrm>
            <a:off x="900946" y="6541056"/>
            <a:ext cx="2905601" cy="317659"/>
          </a:xfrm>
          <a:prstGeom prst="rect">
            <a:avLst/>
          </a:prstGeom>
          <a:noFill/>
          <a:ln/>
        </p:spPr>
        <p:txBody>
          <a:bodyPr wrap="none" lIns="0" tIns="0" rIns="0" bIns="0" rtlCol="0" anchor="t"/>
          <a:lstStyle/>
          <a:p>
            <a:pPr marL="0" indent="0" algn="l">
              <a:lnSpc>
                <a:spcPts val="2500"/>
              </a:lnSpc>
              <a:buNone/>
            </a:pPr>
            <a:r>
              <a:rPr lang="en-US" sz="1550" b="1" dirty="0">
                <a:solidFill>
                  <a:srgbClr val="00002E"/>
                </a:solidFill>
                <a:latin typeface="PT Sans" pitchFamily="34" charset="0"/>
                <a:ea typeface="PT Sans" pitchFamily="34" charset="-122"/>
                <a:cs typeface="PT Sans" pitchFamily="34" charset="-120"/>
              </a:rPr>
              <a:t>Limitations</a:t>
            </a:r>
            <a:endParaRPr lang="en-US" sz="1550" dirty="0"/>
          </a:p>
        </p:txBody>
      </p:sp>
      <p:sp>
        <p:nvSpPr>
          <p:cNvPr id="23" name="Text 21"/>
          <p:cNvSpPr/>
          <p:nvPr/>
        </p:nvSpPr>
        <p:spPr>
          <a:xfrm>
            <a:off x="4211122" y="6541056"/>
            <a:ext cx="9518333" cy="317659"/>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00002E"/>
                </a:solidFill>
                <a:latin typeface="PT Sans" pitchFamily="34" charset="0"/>
                <a:ea typeface="PT Sans" pitchFamily="34" charset="-122"/>
                <a:cs typeface="PT Sans" pitchFamily="34" charset="-120"/>
              </a:rPr>
              <a:t>Larger and heavier model → slow to train.</a:t>
            </a:r>
            <a:endParaRPr lang="en-US" sz="1550" dirty="0"/>
          </a:p>
        </p:txBody>
      </p:sp>
      <p:sp>
        <p:nvSpPr>
          <p:cNvPr id="24" name="Text 22"/>
          <p:cNvSpPr/>
          <p:nvPr/>
        </p:nvSpPr>
        <p:spPr>
          <a:xfrm>
            <a:off x="4211122" y="6918246"/>
            <a:ext cx="9518333" cy="317659"/>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00002E"/>
                </a:solidFill>
                <a:latin typeface="PT Sans" pitchFamily="34" charset="0"/>
                <a:ea typeface="PT Sans" pitchFamily="34" charset="-122"/>
                <a:cs typeface="PT Sans" pitchFamily="34" charset="-120"/>
              </a:rPr>
              <a:t>Real-time/mobile deployment not optimised.</a:t>
            </a:r>
            <a:endParaRPr lang="en-US" sz="1550" dirty="0"/>
          </a:p>
        </p:txBody>
      </p:sp>
      <p:sp>
        <p:nvSpPr>
          <p:cNvPr id="25" name="Text 23"/>
          <p:cNvSpPr/>
          <p:nvPr/>
        </p:nvSpPr>
        <p:spPr>
          <a:xfrm>
            <a:off x="4211122" y="7295436"/>
            <a:ext cx="9518333" cy="317659"/>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00002E"/>
                </a:solidFill>
                <a:latin typeface="PT Sans" pitchFamily="34" charset="0"/>
                <a:ea typeface="PT Sans" pitchFamily="34" charset="-122"/>
                <a:cs typeface="PT Sans" pitchFamily="34" charset="-120"/>
              </a:rPr>
              <a:t>Computation requirement is high.</a:t>
            </a:r>
            <a:endParaRPr lang="en-US" sz="1550" dirty="0"/>
          </a:p>
        </p:txBody>
      </p:sp>
      <p:pic>
        <p:nvPicPr>
          <p:cNvPr id="26" name="Picture 25">
            <a:extLst>
              <a:ext uri="{FF2B5EF4-FFF2-40B4-BE49-F238E27FC236}">
                <a16:creationId xmlns:a16="http://schemas.microsoft.com/office/drawing/2014/main" id="{2473DA37-68E2-C534-1759-9DCBF253C5F1}"/>
              </a:ext>
            </a:extLst>
          </p:cNvPr>
          <p:cNvPicPr>
            <a:picLocks noChangeAspect="1"/>
          </p:cNvPicPr>
          <p:nvPr/>
        </p:nvPicPr>
        <p:blipFill>
          <a:blip r:embed="rId3"/>
          <a:stretch>
            <a:fillRect/>
          </a:stretch>
        </p:blipFill>
        <p:spPr>
          <a:xfrm>
            <a:off x="12801673" y="7790249"/>
            <a:ext cx="1755992" cy="43935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48653" y="509588"/>
            <a:ext cx="13333095" cy="1090136"/>
          </a:xfrm>
          <a:prstGeom prst="rect">
            <a:avLst/>
          </a:prstGeom>
          <a:noFill/>
          <a:ln/>
        </p:spPr>
        <p:txBody>
          <a:bodyPr wrap="square" lIns="0" tIns="0" rIns="0" bIns="0" rtlCol="0" anchor="t"/>
          <a:lstStyle/>
          <a:p>
            <a:pPr marL="0" indent="0" algn="l">
              <a:lnSpc>
                <a:spcPts val="4250"/>
              </a:lnSpc>
              <a:buNone/>
            </a:pPr>
            <a:r>
              <a:rPr lang="en-US" sz="3400" dirty="0">
                <a:solidFill>
                  <a:srgbClr val="00002E"/>
                </a:solidFill>
                <a:latin typeface="Nunito Semi Bold" pitchFamily="34" charset="0"/>
                <a:ea typeface="Nunito Semi Bold" pitchFamily="34" charset="-122"/>
                <a:cs typeface="Nunito Semi Bold" pitchFamily="34" charset="-120"/>
              </a:rPr>
              <a:t>5)Hybrid Deep Learning Framework for Enhanced Melanoma Detection</a:t>
            </a:r>
            <a:endParaRPr lang="en-US" sz="3400" dirty="0"/>
          </a:p>
        </p:txBody>
      </p:sp>
      <p:sp>
        <p:nvSpPr>
          <p:cNvPr id="3" name="Text 1"/>
          <p:cNvSpPr/>
          <p:nvPr/>
        </p:nvSpPr>
        <p:spPr>
          <a:xfrm>
            <a:off x="648653" y="1970365"/>
            <a:ext cx="13333095" cy="296585"/>
          </a:xfrm>
          <a:prstGeom prst="rect">
            <a:avLst/>
          </a:prstGeom>
          <a:noFill/>
          <a:ln/>
        </p:spPr>
        <p:txBody>
          <a:bodyPr wrap="none" lIns="0" tIns="0" rIns="0" bIns="0" rtlCol="0" anchor="t"/>
          <a:lstStyle/>
          <a:p>
            <a:pPr marL="0" indent="0" algn="l">
              <a:lnSpc>
                <a:spcPts val="2300"/>
              </a:lnSpc>
              <a:buNone/>
            </a:pPr>
            <a:r>
              <a:rPr lang="en-US" sz="1450" b="1" dirty="0">
                <a:solidFill>
                  <a:srgbClr val="00002E"/>
                </a:solidFill>
                <a:latin typeface="PT Sans" pitchFamily="34" charset="0"/>
                <a:ea typeface="PT Sans" pitchFamily="34" charset="-122"/>
                <a:cs typeface="PT Sans" pitchFamily="34" charset="-120"/>
              </a:rPr>
              <a:t>Authors:</a:t>
            </a:r>
            <a:r>
              <a:rPr lang="en-US" sz="1450" dirty="0">
                <a:solidFill>
                  <a:srgbClr val="00002E"/>
                </a:solidFill>
                <a:latin typeface="PT Sans" pitchFamily="34" charset="0"/>
                <a:ea typeface="PT Sans" pitchFamily="34" charset="-122"/>
                <a:cs typeface="PT Sans" pitchFamily="34" charset="-120"/>
              </a:rPr>
              <a:t> Peng Zhang, Divya Chaudhary</a:t>
            </a:r>
            <a:endParaRPr lang="en-US" sz="1450" dirty="0"/>
          </a:p>
        </p:txBody>
      </p:sp>
      <p:sp>
        <p:nvSpPr>
          <p:cNvPr id="4" name="Text 2"/>
          <p:cNvSpPr/>
          <p:nvPr/>
        </p:nvSpPr>
        <p:spPr>
          <a:xfrm>
            <a:off x="648653" y="2475428"/>
            <a:ext cx="13333095" cy="296585"/>
          </a:xfrm>
          <a:prstGeom prst="rect">
            <a:avLst/>
          </a:prstGeom>
          <a:noFill/>
          <a:ln/>
        </p:spPr>
        <p:txBody>
          <a:bodyPr wrap="none" lIns="0" tIns="0" rIns="0" bIns="0" rtlCol="0" anchor="t"/>
          <a:lstStyle/>
          <a:p>
            <a:pPr marL="0" indent="0" algn="l">
              <a:lnSpc>
                <a:spcPts val="2300"/>
              </a:lnSpc>
              <a:buNone/>
            </a:pPr>
            <a:r>
              <a:rPr lang="en-US" sz="1450" b="1" dirty="0">
                <a:solidFill>
                  <a:srgbClr val="00002E"/>
                </a:solidFill>
                <a:latin typeface="PT Sans" pitchFamily="34" charset="0"/>
                <a:ea typeface="PT Sans" pitchFamily="34" charset="-122"/>
                <a:cs typeface="PT Sans" pitchFamily="34" charset="-120"/>
              </a:rPr>
              <a:t>Year of Publication:</a:t>
            </a:r>
            <a:r>
              <a:rPr lang="en-US" sz="1450" dirty="0">
                <a:solidFill>
                  <a:srgbClr val="00002E"/>
                </a:solidFill>
                <a:latin typeface="PT Sans" pitchFamily="34" charset="0"/>
                <a:ea typeface="PT Sans" pitchFamily="34" charset="-122"/>
                <a:cs typeface="PT Sans" pitchFamily="34" charset="-120"/>
              </a:rPr>
              <a:t> 2024</a:t>
            </a:r>
            <a:endParaRPr lang="en-US" sz="1450" dirty="0"/>
          </a:p>
        </p:txBody>
      </p:sp>
      <p:sp>
        <p:nvSpPr>
          <p:cNvPr id="5" name="Shape 3"/>
          <p:cNvSpPr/>
          <p:nvPr/>
        </p:nvSpPr>
        <p:spPr>
          <a:xfrm>
            <a:off x="648653" y="2980492"/>
            <a:ext cx="13333095" cy="4745355"/>
          </a:xfrm>
          <a:prstGeom prst="roundRect">
            <a:avLst>
              <a:gd name="adj" fmla="val 5858"/>
            </a:avLst>
          </a:prstGeom>
          <a:noFill/>
          <a:ln w="7620">
            <a:solidFill>
              <a:srgbClr val="000000">
                <a:alpha val="8000"/>
              </a:srgbClr>
            </a:solidFill>
            <a:prstDash val="solid"/>
          </a:ln>
        </p:spPr>
      </p:sp>
      <p:sp>
        <p:nvSpPr>
          <p:cNvPr id="6" name="Shape 4"/>
          <p:cNvSpPr/>
          <p:nvPr/>
        </p:nvSpPr>
        <p:spPr>
          <a:xfrm>
            <a:off x="656273" y="2988112"/>
            <a:ext cx="13317855" cy="1182529"/>
          </a:xfrm>
          <a:prstGeom prst="rect">
            <a:avLst/>
          </a:prstGeom>
          <a:solidFill>
            <a:srgbClr val="FFFFFF">
              <a:alpha val="4000"/>
            </a:srgbClr>
          </a:solidFill>
          <a:ln/>
        </p:spPr>
      </p:sp>
      <p:sp>
        <p:nvSpPr>
          <p:cNvPr id="7" name="Text 5"/>
          <p:cNvSpPr/>
          <p:nvPr/>
        </p:nvSpPr>
        <p:spPr>
          <a:xfrm>
            <a:off x="841534" y="3106817"/>
            <a:ext cx="2955131" cy="296585"/>
          </a:xfrm>
          <a:prstGeom prst="rect">
            <a:avLst/>
          </a:prstGeom>
          <a:noFill/>
          <a:ln/>
        </p:spPr>
        <p:txBody>
          <a:bodyPr wrap="none" lIns="0" tIns="0" rIns="0" bIns="0" rtlCol="0" anchor="t"/>
          <a:lstStyle/>
          <a:p>
            <a:pPr marL="0" indent="0" algn="l">
              <a:lnSpc>
                <a:spcPts val="2300"/>
              </a:lnSpc>
              <a:buNone/>
            </a:pPr>
            <a:r>
              <a:rPr lang="en-US" sz="1450" b="1" dirty="0">
                <a:solidFill>
                  <a:srgbClr val="00002E"/>
                </a:solidFill>
                <a:latin typeface="PT Sans" pitchFamily="34" charset="0"/>
                <a:ea typeface="PT Sans" pitchFamily="34" charset="-122"/>
                <a:cs typeface="PT Sans" pitchFamily="34" charset="-120"/>
              </a:rPr>
              <a:t>Methodology</a:t>
            </a:r>
            <a:endParaRPr lang="en-US" sz="1450" dirty="0"/>
          </a:p>
        </p:txBody>
      </p:sp>
      <p:sp>
        <p:nvSpPr>
          <p:cNvPr id="8" name="Text 6"/>
          <p:cNvSpPr/>
          <p:nvPr/>
        </p:nvSpPr>
        <p:spPr>
          <a:xfrm>
            <a:off x="4174808" y="3106817"/>
            <a:ext cx="9614059" cy="296585"/>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00002E"/>
                </a:solidFill>
                <a:latin typeface="PT Sans" pitchFamily="34" charset="0"/>
                <a:ea typeface="PT Sans" pitchFamily="34" charset="-122"/>
                <a:cs typeface="PT Sans" pitchFamily="34" charset="-120"/>
              </a:rPr>
              <a:t>U-Net for lesion segmentation using HAM10000.</a:t>
            </a:r>
            <a:endParaRPr lang="en-US" sz="1450" dirty="0"/>
          </a:p>
        </p:txBody>
      </p:sp>
      <p:sp>
        <p:nvSpPr>
          <p:cNvPr id="9" name="Text 7"/>
          <p:cNvSpPr/>
          <p:nvPr/>
        </p:nvSpPr>
        <p:spPr>
          <a:xfrm>
            <a:off x="4174808" y="3458885"/>
            <a:ext cx="9614059" cy="296585"/>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00002E"/>
                </a:solidFill>
                <a:latin typeface="PT Sans" pitchFamily="34" charset="0"/>
                <a:ea typeface="PT Sans" pitchFamily="34" charset="-122"/>
                <a:cs typeface="PT Sans" pitchFamily="34" charset="-120"/>
              </a:rPr>
              <a:t>EfficientNet-B0 classifier trained on ISIC 2020.</a:t>
            </a:r>
            <a:endParaRPr lang="en-US" sz="1450" dirty="0"/>
          </a:p>
        </p:txBody>
      </p:sp>
      <p:sp>
        <p:nvSpPr>
          <p:cNvPr id="10" name="Text 8"/>
          <p:cNvSpPr/>
          <p:nvPr/>
        </p:nvSpPr>
        <p:spPr>
          <a:xfrm>
            <a:off x="4174808" y="3810953"/>
            <a:ext cx="9614059" cy="296585"/>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00002E"/>
                </a:solidFill>
                <a:latin typeface="PT Sans" pitchFamily="34" charset="0"/>
                <a:ea typeface="PT Sans" pitchFamily="34" charset="-122"/>
                <a:cs typeface="PT Sans" pitchFamily="34" charset="-120"/>
              </a:rPr>
              <a:t>Segmentation mask blended with original image.</a:t>
            </a:r>
            <a:endParaRPr lang="en-US" sz="1450" dirty="0"/>
          </a:p>
        </p:txBody>
      </p:sp>
      <p:sp>
        <p:nvSpPr>
          <p:cNvPr id="11" name="Shape 9"/>
          <p:cNvSpPr/>
          <p:nvPr/>
        </p:nvSpPr>
        <p:spPr>
          <a:xfrm>
            <a:off x="656273" y="4170640"/>
            <a:ext cx="13317855" cy="1182529"/>
          </a:xfrm>
          <a:prstGeom prst="rect">
            <a:avLst/>
          </a:prstGeom>
          <a:solidFill>
            <a:srgbClr val="000000">
              <a:alpha val="4000"/>
            </a:srgbClr>
          </a:solidFill>
          <a:ln/>
        </p:spPr>
      </p:sp>
      <p:sp>
        <p:nvSpPr>
          <p:cNvPr id="12" name="Text 10"/>
          <p:cNvSpPr/>
          <p:nvPr/>
        </p:nvSpPr>
        <p:spPr>
          <a:xfrm>
            <a:off x="841534" y="4289346"/>
            <a:ext cx="2955131" cy="296585"/>
          </a:xfrm>
          <a:prstGeom prst="rect">
            <a:avLst/>
          </a:prstGeom>
          <a:noFill/>
          <a:ln/>
        </p:spPr>
        <p:txBody>
          <a:bodyPr wrap="none" lIns="0" tIns="0" rIns="0" bIns="0" rtlCol="0" anchor="t"/>
          <a:lstStyle/>
          <a:p>
            <a:pPr marL="0" indent="0" algn="l">
              <a:lnSpc>
                <a:spcPts val="2300"/>
              </a:lnSpc>
              <a:buNone/>
            </a:pPr>
            <a:r>
              <a:rPr lang="en-US" sz="1450" b="1" dirty="0">
                <a:solidFill>
                  <a:srgbClr val="00002E"/>
                </a:solidFill>
                <a:latin typeface="PT Sans" pitchFamily="34" charset="0"/>
                <a:ea typeface="PT Sans" pitchFamily="34" charset="-122"/>
                <a:cs typeface="PT Sans" pitchFamily="34" charset="-120"/>
              </a:rPr>
              <a:t>Contributions</a:t>
            </a:r>
            <a:endParaRPr lang="en-US" sz="1450" dirty="0"/>
          </a:p>
        </p:txBody>
      </p:sp>
      <p:sp>
        <p:nvSpPr>
          <p:cNvPr id="13" name="Text 11"/>
          <p:cNvSpPr/>
          <p:nvPr/>
        </p:nvSpPr>
        <p:spPr>
          <a:xfrm>
            <a:off x="4174808" y="4289346"/>
            <a:ext cx="9614059" cy="296585"/>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00002E"/>
                </a:solidFill>
                <a:latin typeface="PT Sans" pitchFamily="34" charset="0"/>
                <a:ea typeface="PT Sans" pitchFamily="34" charset="-122"/>
                <a:cs typeface="PT Sans" pitchFamily="34" charset="-120"/>
              </a:rPr>
              <a:t>Introduces a hybrid segmentation + classification pipeline.</a:t>
            </a:r>
            <a:endParaRPr lang="en-US" sz="1450" dirty="0"/>
          </a:p>
        </p:txBody>
      </p:sp>
      <p:sp>
        <p:nvSpPr>
          <p:cNvPr id="14" name="Text 12"/>
          <p:cNvSpPr/>
          <p:nvPr/>
        </p:nvSpPr>
        <p:spPr>
          <a:xfrm>
            <a:off x="4174808" y="4641413"/>
            <a:ext cx="9614059" cy="296585"/>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00002E"/>
                </a:solidFill>
                <a:latin typeface="PT Sans" pitchFamily="34" charset="0"/>
                <a:ea typeface="PT Sans" pitchFamily="34" charset="-122"/>
                <a:cs typeface="PT Sans" pitchFamily="34" charset="-120"/>
              </a:rPr>
              <a:t>Achieves strong performance (~99% accuracy).</a:t>
            </a:r>
            <a:endParaRPr lang="en-US" sz="1450" dirty="0"/>
          </a:p>
        </p:txBody>
      </p:sp>
      <p:sp>
        <p:nvSpPr>
          <p:cNvPr id="15" name="Text 13"/>
          <p:cNvSpPr/>
          <p:nvPr/>
        </p:nvSpPr>
        <p:spPr>
          <a:xfrm>
            <a:off x="4174808" y="4993481"/>
            <a:ext cx="9614059" cy="296585"/>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00002E"/>
                </a:solidFill>
                <a:latin typeface="PT Sans" pitchFamily="34" charset="0"/>
                <a:ea typeface="PT Sans" pitchFamily="34" charset="-122"/>
                <a:cs typeface="PT Sans" pitchFamily="34" charset="-120"/>
              </a:rPr>
              <a:t>Highlights the benefit of focusing on lesion region.</a:t>
            </a:r>
            <a:endParaRPr lang="en-US" sz="1450" dirty="0"/>
          </a:p>
        </p:txBody>
      </p:sp>
      <p:sp>
        <p:nvSpPr>
          <p:cNvPr id="16" name="Shape 14"/>
          <p:cNvSpPr/>
          <p:nvPr/>
        </p:nvSpPr>
        <p:spPr>
          <a:xfrm>
            <a:off x="656273" y="5353169"/>
            <a:ext cx="13317855" cy="1182529"/>
          </a:xfrm>
          <a:prstGeom prst="rect">
            <a:avLst/>
          </a:prstGeom>
          <a:solidFill>
            <a:srgbClr val="FFFFFF">
              <a:alpha val="4000"/>
            </a:srgbClr>
          </a:solidFill>
          <a:ln/>
        </p:spPr>
      </p:sp>
      <p:sp>
        <p:nvSpPr>
          <p:cNvPr id="17" name="Text 15"/>
          <p:cNvSpPr/>
          <p:nvPr/>
        </p:nvSpPr>
        <p:spPr>
          <a:xfrm>
            <a:off x="841534" y="5471874"/>
            <a:ext cx="2955131" cy="296585"/>
          </a:xfrm>
          <a:prstGeom prst="rect">
            <a:avLst/>
          </a:prstGeom>
          <a:noFill/>
          <a:ln/>
        </p:spPr>
        <p:txBody>
          <a:bodyPr wrap="none" lIns="0" tIns="0" rIns="0" bIns="0" rtlCol="0" anchor="t"/>
          <a:lstStyle/>
          <a:p>
            <a:pPr marL="0" indent="0" algn="l">
              <a:lnSpc>
                <a:spcPts val="2300"/>
              </a:lnSpc>
              <a:buNone/>
            </a:pPr>
            <a:r>
              <a:rPr lang="en-US" sz="1450" b="1" dirty="0">
                <a:solidFill>
                  <a:srgbClr val="00002E"/>
                </a:solidFill>
                <a:latin typeface="PT Sans" pitchFamily="34" charset="0"/>
                <a:ea typeface="PT Sans" pitchFamily="34" charset="-122"/>
                <a:cs typeface="PT Sans" pitchFamily="34" charset="-120"/>
              </a:rPr>
              <a:t>Advantages</a:t>
            </a:r>
            <a:endParaRPr lang="en-US" sz="1450" dirty="0"/>
          </a:p>
        </p:txBody>
      </p:sp>
      <p:sp>
        <p:nvSpPr>
          <p:cNvPr id="18" name="Text 16"/>
          <p:cNvSpPr/>
          <p:nvPr/>
        </p:nvSpPr>
        <p:spPr>
          <a:xfrm>
            <a:off x="4174808" y="5471874"/>
            <a:ext cx="9614059" cy="296585"/>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00002E"/>
                </a:solidFill>
                <a:latin typeface="PT Sans" pitchFamily="34" charset="0"/>
                <a:ea typeface="PT Sans" pitchFamily="34" charset="-122"/>
                <a:cs typeface="PT Sans" pitchFamily="34" charset="-120"/>
              </a:rPr>
              <a:t>High accuracy and strong robustness.</a:t>
            </a:r>
            <a:endParaRPr lang="en-US" sz="1450" dirty="0"/>
          </a:p>
        </p:txBody>
      </p:sp>
      <p:sp>
        <p:nvSpPr>
          <p:cNvPr id="19" name="Text 17"/>
          <p:cNvSpPr/>
          <p:nvPr/>
        </p:nvSpPr>
        <p:spPr>
          <a:xfrm>
            <a:off x="4174808" y="5823942"/>
            <a:ext cx="9614059" cy="296585"/>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00002E"/>
                </a:solidFill>
                <a:latin typeface="PT Sans" pitchFamily="34" charset="0"/>
                <a:ea typeface="PT Sans" pitchFamily="34" charset="-122"/>
                <a:cs typeface="PT Sans" pitchFamily="34" charset="-120"/>
              </a:rPr>
              <a:t>Segmentation reduces background interference.</a:t>
            </a:r>
            <a:endParaRPr lang="en-US" sz="1450" dirty="0"/>
          </a:p>
        </p:txBody>
      </p:sp>
      <p:sp>
        <p:nvSpPr>
          <p:cNvPr id="20" name="Text 18"/>
          <p:cNvSpPr/>
          <p:nvPr/>
        </p:nvSpPr>
        <p:spPr>
          <a:xfrm>
            <a:off x="4174808" y="6176010"/>
            <a:ext cx="9614059" cy="296585"/>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00002E"/>
                </a:solidFill>
                <a:latin typeface="PT Sans" pitchFamily="34" charset="0"/>
                <a:ea typeface="PT Sans" pitchFamily="34" charset="-122"/>
                <a:cs typeface="PT Sans" pitchFamily="34" charset="-120"/>
              </a:rPr>
              <a:t>Better boundary detection and feature clarity.</a:t>
            </a:r>
            <a:endParaRPr lang="en-US" sz="1450" dirty="0"/>
          </a:p>
        </p:txBody>
      </p:sp>
      <p:sp>
        <p:nvSpPr>
          <p:cNvPr id="21" name="Shape 19"/>
          <p:cNvSpPr/>
          <p:nvPr/>
        </p:nvSpPr>
        <p:spPr>
          <a:xfrm>
            <a:off x="656273" y="6535698"/>
            <a:ext cx="13317855" cy="1182529"/>
          </a:xfrm>
          <a:prstGeom prst="rect">
            <a:avLst/>
          </a:prstGeom>
          <a:solidFill>
            <a:srgbClr val="000000">
              <a:alpha val="4000"/>
            </a:srgbClr>
          </a:solidFill>
          <a:ln/>
        </p:spPr>
      </p:sp>
      <p:sp>
        <p:nvSpPr>
          <p:cNvPr id="22" name="Text 20"/>
          <p:cNvSpPr/>
          <p:nvPr/>
        </p:nvSpPr>
        <p:spPr>
          <a:xfrm>
            <a:off x="841534" y="6654403"/>
            <a:ext cx="2955131" cy="296585"/>
          </a:xfrm>
          <a:prstGeom prst="rect">
            <a:avLst/>
          </a:prstGeom>
          <a:noFill/>
          <a:ln/>
        </p:spPr>
        <p:txBody>
          <a:bodyPr wrap="none" lIns="0" tIns="0" rIns="0" bIns="0" rtlCol="0" anchor="t"/>
          <a:lstStyle/>
          <a:p>
            <a:pPr marL="0" indent="0" algn="l">
              <a:lnSpc>
                <a:spcPts val="2300"/>
              </a:lnSpc>
              <a:buNone/>
            </a:pPr>
            <a:r>
              <a:rPr lang="en-US" sz="1450" b="1" dirty="0">
                <a:solidFill>
                  <a:srgbClr val="00002E"/>
                </a:solidFill>
                <a:latin typeface="PT Sans" pitchFamily="34" charset="0"/>
                <a:ea typeface="PT Sans" pitchFamily="34" charset="-122"/>
                <a:cs typeface="PT Sans" pitchFamily="34" charset="-120"/>
              </a:rPr>
              <a:t>Limitations</a:t>
            </a:r>
            <a:endParaRPr lang="en-US" sz="1450" dirty="0"/>
          </a:p>
        </p:txBody>
      </p:sp>
      <p:sp>
        <p:nvSpPr>
          <p:cNvPr id="23" name="Text 21"/>
          <p:cNvSpPr/>
          <p:nvPr/>
        </p:nvSpPr>
        <p:spPr>
          <a:xfrm>
            <a:off x="4174808" y="6654403"/>
            <a:ext cx="9614059" cy="296585"/>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00002E"/>
                </a:solidFill>
                <a:latin typeface="PT Sans" pitchFamily="34" charset="0"/>
                <a:ea typeface="PT Sans" pitchFamily="34" charset="-122"/>
                <a:cs typeface="PT Sans" pitchFamily="34" charset="-120"/>
              </a:rPr>
              <a:t>Two-stage pipeline increases complexity.</a:t>
            </a:r>
            <a:endParaRPr lang="en-US" sz="1450" dirty="0"/>
          </a:p>
        </p:txBody>
      </p:sp>
      <p:sp>
        <p:nvSpPr>
          <p:cNvPr id="24" name="Text 22"/>
          <p:cNvSpPr/>
          <p:nvPr/>
        </p:nvSpPr>
        <p:spPr>
          <a:xfrm>
            <a:off x="4174808" y="7006471"/>
            <a:ext cx="9614059" cy="296585"/>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00002E"/>
                </a:solidFill>
                <a:latin typeface="PT Sans" pitchFamily="34" charset="0"/>
                <a:ea typeface="PT Sans" pitchFamily="34" charset="-122"/>
                <a:cs typeface="PT Sans" pitchFamily="34" charset="-120"/>
              </a:rPr>
              <a:t>Not optimised for mobile devices.</a:t>
            </a:r>
            <a:endParaRPr lang="en-US" sz="1450" dirty="0"/>
          </a:p>
        </p:txBody>
      </p:sp>
      <p:sp>
        <p:nvSpPr>
          <p:cNvPr id="25" name="Text 23"/>
          <p:cNvSpPr/>
          <p:nvPr/>
        </p:nvSpPr>
        <p:spPr>
          <a:xfrm>
            <a:off x="4174808" y="7358539"/>
            <a:ext cx="9614059" cy="296585"/>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00002E"/>
                </a:solidFill>
                <a:latin typeface="PT Sans" pitchFamily="34" charset="0"/>
                <a:ea typeface="PT Sans" pitchFamily="34" charset="-122"/>
                <a:cs typeface="PT Sans" pitchFamily="34" charset="-120"/>
              </a:rPr>
              <a:t>Requires large compute for training.</a:t>
            </a:r>
            <a:endParaRPr lang="en-US" sz="1450" dirty="0"/>
          </a:p>
        </p:txBody>
      </p:sp>
      <p:pic>
        <p:nvPicPr>
          <p:cNvPr id="26" name="Picture 25">
            <a:extLst>
              <a:ext uri="{FF2B5EF4-FFF2-40B4-BE49-F238E27FC236}">
                <a16:creationId xmlns:a16="http://schemas.microsoft.com/office/drawing/2014/main" id="{D2810966-9646-C1B2-E40B-027070A3672B}"/>
              </a:ext>
            </a:extLst>
          </p:cNvPr>
          <p:cNvPicPr>
            <a:picLocks noChangeAspect="1"/>
          </p:cNvPicPr>
          <p:nvPr/>
        </p:nvPicPr>
        <p:blipFill>
          <a:blip r:embed="rId3"/>
          <a:stretch>
            <a:fillRect/>
          </a:stretch>
        </p:blipFill>
        <p:spPr>
          <a:xfrm>
            <a:off x="12801673" y="7790249"/>
            <a:ext cx="1755992" cy="43935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TotalTime>
  <Words>4018</Words>
  <Application>Microsoft Office PowerPoint</Application>
  <PresentationFormat>Custom</PresentationFormat>
  <Paragraphs>408</Paragraphs>
  <Slides>41</Slides>
  <Notes>41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Lato</vt:lpstr>
      <vt:lpstr>Arial</vt:lpstr>
      <vt:lpstr>League Spartan</vt:lpstr>
      <vt:lpstr>Nunito Light</vt:lpstr>
      <vt:lpstr>Algerian</vt:lpstr>
      <vt:lpstr>Times New Roman</vt:lpstr>
      <vt:lpstr>TimesNewRomanPS-ItalicMT</vt:lpstr>
      <vt:lpstr>Nunito Semi Bold</vt:lpstr>
      <vt:lpstr>PT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Mannan Faiz</dc:creator>
  <cp:lastModifiedBy>Mannan Faiz</cp:lastModifiedBy>
  <cp:revision>8</cp:revision>
  <dcterms:created xsi:type="dcterms:W3CDTF">2025-12-01T18:10:46Z</dcterms:created>
  <dcterms:modified xsi:type="dcterms:W3CDTF">2025-12-02T03:07:28Z</dcterms:modified>
</cp:coreProperties>
</file>